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506" r:id="rId2"/>
    <p:sldId id="693" r:id="rId3"/>
    <p:sldId id="685" r:id="rId4"/>
    <p:sldId id="694" r:id="rId5"/>
    <p:sldId id="526" r:id="rId6"/>
    <p:sldId id="562" r:id="rId7"/>
    <p:sldId id="692" r:id="rId8"/>
    <p:sldId id="672" r:id="rId9"/>
    <p:sldId id="619" r:id="rId10"/>
    <p:sldId id="620" r:id="rId11"/>
    <p:sldId id="626" r:id="rId12"/>
    <p:sldId id="690" r:id="rId13"/>
    <p:sldId id="609" r:id="rId14"/>
    <p:sldId id="644" r:id="rId15"/>
    <p:sldId id="676" r:id="rId16"/>
    <p:sldId id="651" r:id="rId17"/>
    <p:sldId id="631" r:id="rId18"/>
    <p:sldId id="635" r:id="rId19"/>
    <p:sldId id="636" r:id="rId20"/>
    <p:sldId id="648" r:id="rId21"/>
    <p:sldId id="664" r:id="rId22"/>
    <p:sldId id="597" r:id="rId23"/>
    <p:sldId id="598" r:id="rId24"/>
    <p:sldId id="678" r:id="rId25"/>
    <p:sldId id="679" r:id="rId26"/>
    <p:sldId id="613" r:id="rId27"/>
    <p:sldId id="655" r:id="rId28"/>
    <p:sldId id="684" r:id="rId29"/>
    <p:sldId id="681" r:id="rId30"/>
    <p:sldId id="683" r:id="rId31"/>
    <p:sldId id="691" r:id="rId32"/>
    <p:sldId id="682" r:id="rId33"/>
    <p:sldId id="668" r:id="rId34"/>
    <p:sldId id="669" r:id="rId35"/>
    <p:sldId id="632" r:id="rId36"/>
    <p:sldId id="633" r:id="rId37"/>
    <p:sldId id="507" r:id="rId38"/>
    <p:sldId id="508" r:id="rId39"/>
    <p:sldId id="637" r:id="rId40"/>
    <p:sldId id="296" r:id="rId41"/>
    <p:sldId id="606" r:id="rId42"/>
    <p:sldId id="647" r:id="rId43"/>
    <p:sldId id="688" r:id="rId44"/>
    <p:sldId id="689" r:id="rId45"/>
    <p:sldId id="540" r:id="rId46"/>
    <p:sldId id="282" r:id="rId47"/>
    <p:sldId id="658" r:id="rId48"/>
    <p:sldId id="657" r:id="rId49"/>
    <p:sldId id="659" r:id="rId50"/>
    <p:sldId id="660" r:id="rId51"/>
  </p:sldIdLst>
  <p:sldSz cx="9144000" cy="6858000" type="letter"/>
  <p:notesSz cx="9144000" cy="6858000"/>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 uri="{2D200454-40CA-4A62-9FC3-DE9A4176ACB9}">
      <p15:notesGuideLst xmlns:p15="http://schemas.microsoft.com/office/powerpoint/2012/main">
        <p15:guide id="1" orient="horz" pos="2159">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95"/>
    <p:restoredTop sz="94674"/>
  </p:normalViewPr>
  <p:slideViewPr>
    <p:cSldViewPr>
      <p:cViewPr varScale="1">
        <p:scale>
          <a:sx n="119" d="100"/>
          <a:sy n="119" d="100"/>
        </p:scale>
        <p:origin x="1200" y="200"/>
      </p:cViewPr>
      <p:guideLst>
        <p:guide orient="horz" pos="2160"/>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13" d="100"/>
          <a:sy n="113" d="100"/>
        </p:scale>
        <p:origin x="-2168" y="-96"/>
      </p:cViewPr>
      <p:guideLst>
        <p:guide orient="horz" pos="2159"/>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A822149-F5D5-7D4F-B87E-342669D00E51}"/>
              </a:ext>
            </a:extLst>
          </p:cNvPr>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101379" name="Rectangle 3">
            <a:extLst>
              <a:ext uri="{FF2B5EF4-FFF2-40B4-BE49-F238E27FC236}">
                <a16:creationId xmlns:a16="http://schemas.microsoft.com/office/drawing/2014/main" id="{645F7106-146E-424E-8A13-60C500E3D6B7}"/>
              </a:ext>
            </a:extLst>
          </p:cNvPr>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algn="r" defTabSz="911225" eaLnBrk="1" hangingPunct="1">
              <a:defRPr>
                <a:latin typeface="Arial" charset="0"/>
                <a:ea typeface="+mn-ea"/>
                <a:cs typeface="+mn-cs"/>
              </a:defRPr>
            </a:lvl1pPr>
          </a:lstStyle>
          <a:p>
            <a:pPr>
              <a:defRPr/>
            </a:pPr>
            <a:endParaRPr lang="en-US"/>
          </a:p>
        </p:txBody>
      </p:sp>
      <p:sp>
        <p:nvSpPr>
          <p:cNvPr id="101380" name="Rectangle 4">
            <a:extLst>
              <a:ext uri="{FF2B5EF4-FFF2-40B4-BE49-F238E27FC236}">
                <a16:creationId xmlns:a16="http://schemas.microsoft.com/office/drawing/2014/main" id="{D0B7F188-711A-D34D-A81D-CB9DBFFC8BC9}"/>
              </a:ext>
            </a:extLst>
          </p:cNvPr>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101381" name="Rectangle 5">
            <a:extLst>
              <a:ext uri="{FF2B5EF4-FFF2-40B4-BE49-F238E27FC236}">
                <a16:creationId xmlns:a16="http://schemas.microsoft.com/office/drawing/2014/main" id="{218E5C13-60A2-D140-811B-1461268F3B8A}"/>
              </a:ext>
            </a:extLst>
          </p:cNvPr>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algn="r" defTabSz="911225" eaLnBrk="1" hangingPunct="1">
              <a:defRPr/>
            </a:lvl1pPr>
          </a:lstStyle>
          <a:p>
            <a:fld id="{20C4CB19-DDD5-3742-8FF3-4790DACA01B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F10013E-9C92-3149-A0CA-984471D3C818}"/>
              </a:ext>
            </a:extLst>
          </p:cNvPr>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29699" name="Rectangle 3">
            <a:extLst>
              <a:ext uri="{FF2B5EF4-FFF2-40B4-BE49-F238E27FC236}">
                <a16:creationId xmlns:a16="http://schemas.microsoft.com/office/drawing/2014/main" id="{94FD3F11-F30F-1F4F-93FA-574DCB351379}"/>
              </a:ext>
            </a:extLst>
          </p:cNvPr>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algn="r" defTabSz="911225" eaLnBrk="1" hangingPunct="1">
              <a:defRPr>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E12AAED3-0325-8F1D-4E94-5141B250C9EE}"/>
              </a:ext>
            </a:extLst>
          </p:cNvPr>
          <p:cNvSpPr>
            <a:spLocks noGrp="1" noRot="1" noChangeAspect="1" noChangeArrowheads="1" noTextEdit="1"/>
          </p:cNvSpPr>
          <p:nvPr>
            <p:ph type="sldImg" idx="2"/>
          </p:nvPr>
        </p:nvSpPr>
        <p:spPr bwMode="auto">
          <a:xfrm>
            <a:off x="2862263" y="515938"/>
            <a:ext cx="3427412" cy="257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307A19DC-E8A3-A54F-9BBB-29725CA8F1D1}"/>
              </a:ext>
            </a:extLst>
          </p:cNvPr>
          <p:cNvSpPr>
            <a:spLocks noGrp="1" noChangeArrowheads="1"/>
          </p:cNvSpPr>
          <p:nvPr>
            <p:ph type="body" sz="quarter" idx="3"/>
          </p:nvPr>
        </p:nvSpPr>
        <p:spPr bwMode="auto">
          <a:xfrm>
            <a:off x="914400" y="3257550"/>
            <a:ext cx="7315200" cy="3084513"/>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a:extLst>
              <a:ext uri="{FF2B5EF4-FFF2-40B4-BE49-F238E27FC236}">
                <a16:creationId xmlns:a16="http://schemas.microsoft.com/office/drawing/2014/main" id="{6013A49C-F759-B64D-A875-AF982B1DD15A}"/>
              </a:ext>
            </a:extLst>
          </p:cNvPr>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29703" name="Rectangle 7">
            <a:extLst>
              <a:ext uri="{FF2B5EF4-FFF2-40B4-BE49-F238E27FC236}">
                <a16:creationId xmlns:a16="http://schemas.microsoft.com/office/drawing/2014/main" id="{47B01DCF-A568-3F49-BB97-C41348CCC16A}"/>
              </a:ext>
            </a:extLst>
          </p:cNvPr>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algn="r" defTabSz="911225" eaLnBrk="1" hangingPunct="1">
              <a:defRPr/>
            </a:lvl1pPr>
          </a:lstStyle>
          <a:p>
            <a:fld id="{45F4C8CB-7AEC-3140-AAF6-8A53C5672F3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244BA33D-3503-D005-6A36-8B85FEDE0B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F7BE4D94-F41B-E748-B0A5-D3C4FA0D8C1C}" type="slidenum">
              <a:rPr lang="en-US" altLang="en-US"/>
              <a:pPr/>
              <a:t>1</a:t>
            </a:fld>
            <a:endParaRPr lang="en-US" altLang="en-US"/>
          </a:p>
        </p:txBody>
      </p:sp>
      <p:sp>
        <p:nvSpPr>
          <p:cNvPr id="16386" name="Rectangle 2">
            <a:extLst>
              <a:ext uri="{FF2B5EF4-FFF2-40B4-BE49-F238E27FC236}">
                <a16:creationId xmlns:a16="http://schemas.microsoft.com/office/drawing/2014/main" id="{26FAAA1E-BDF7-575F-CC52-51B5A10763B5}"/>
              </a:ext>
            </a:extLst>
          </p:cNvPr>
          <p:cNvSpPr>
            <a:spLocks noGrp="1" noRot="1" noChangeAspect="1" noChangeArrowheads="1" noTextEdit="1"/>
          </p:cNvSpPr>
          <p:nvPr>
            <p:ph type="sldImg"/>
          </p:nvPr>
        </p:nvSpPr>
        <p:spPr>
          <a:solidFill>
            <a:srgbClr val="FFFFFF"/>
          </a:solidFill>
          <a:ln/>
        </p:spPr>
      </p:sp>
      <p:sp>
        <p:nvSpPr>
          <p:cNvPr id="16387" name="Rectangle 3">
            <a:extLst>
              <a:ext uri="{FF2B5EF4-FFF2-40B4-BE49-F238E27FC236}">
                <a16:creationId xmlns:a16="http://schemas.microsoft.com/office/drawing/2014/main" id="{DAA503DE-2499-4721-6135-642025AA497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15FFD0C1-1BA7-6F9D-26FD-B5B1E98ACE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EA335D-ADDC-F84F-9F7C-0E3C6FC33FE0}" type="slidenum">
              <a:rPr lang="en-US" altLang="en-US"/>
              <a:pPr>
                <a:spcBef>
                  <a:spcPct val="0"/>
                </a:spcBef>
              </a:pPr>
              <a:t>15</a:t>
            </a:fld>
            <a:endParaRPr lang="en-US" altLang="en-US"/>
          </a:p>
        </p:txBody>
      </p:sp>
      <p:sp>
        <p:nvSpPr>
          <p:cNvPr id="24578" name="Rectangle 2">
            <a:extLst>
              <a:ext uri="{FF2B5EF4-FFF2-40B4-BE49-F238E27FC236}">
                <a16:creationId xmlns:a16="http://schemas.microsoft.com/office/drawing/2014/main" id="{6ACC69F4-7D62-4C20-15C7-2130BF3738CD}"/>
              </a:ext>
            </a:extLst>
          </p:cNvPr>
          <p:cNvSpPr>
            <a:spLocks noGrp="1" noRot="1" noChangeAspect="1" noChangeArrowheads="1" noTextEdit="1"/>
          </p:cNvSpPr>
          <p:nvPr>
            <p:ph type="sldImg"/>
          </p:nvPr>
        </p:nvSpPr>
        <p:spPr>
          <a:solidFill>
            <a:srgbClr val="FFFFFF"/>
          </a:solidFill>
          <a:ln/>
        </p:spPr>
      </p:sp>
      <p:sp>
        <p:nvSpPr>
          <p:cNvPr id="24579" name="Rectangle 3">
            <a:extLst>
              <a:ext uri="{FF2B5EF4-FFF2-40B4-BE49-F238E27FC236}">
                <a16:creationId xmlns:a16="http://schemas.microsoft.com/office/drawing/2014/main" id="{E9FC8102-B466-211F-80CF-0B580CBFCE9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A1202DAE-FEDF-B283-B05B-9C471D64FC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BBD59007-8B9E-9F4E-96A5-70AAF3AF0516}" type="slidenum">
              <a:rPr lang="en-US" altLang="en-US"/>
              <a:pPr/>
              <a:t>16</a:t>
            </a:fld>
            <a:endParaRPr lang="en-US" altLang="en-US"/>
          </a:p>
        </p:txBody>
      </p:sp>
      <p:sp>
        <p:nvSpPr>
          <p:cNvPr id="26626" name="Rectangle 2">
            <a:extLst>
              <a:ext uri="{FF2B5EF4-FFF2-40B4-BE49-F238E27FC236}">
                <a16:creationId xmlns:a16="http://schemas.microsoft.com/office/drawing/2014/main" id="{4316A255-BCF5-E6F9-3873-10BF294C1C40}"/>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26627" name="Rectangle 3">
            <a:extLst>
              <a:ext uri="{FF2B5EF4-FFF2-40B4-BE49-F238E27FC236}">
                <a16:creationId xmlns:a16="http://schemas.microsoft.com/office/drawing/2014/main" id="{6AB8315D-8E51-6FF7-969D-D7ACDF7492C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2B852395-59CD-ED1A-8952-204CD7D9B1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2EC2D40-8E18-3140-B7C2-6FDDC0985281}" type="slidenum">
              <a:rPr lang="en-US" altLang="en-US"/>
              <a:pPr/>
              <a:t>17</a:t>
            </a:fld>
            <a:endParaRPr lang="en-US" altLang="en-US"/>
          </a:p>
        </p:txBody>
      </p:sp>
      <p:sp>
        <p:nvSpPr>
          <p:cNvPr id="32770" name="Rectangle 2">
            <a:extLst>
              <a:ext uri="{FF2B5EF4-FFF2-40B4-BE49-F238E27FC236}">
                <a16:creationId xmlns:a16="http://schemas.microsoft.com/office/drawing/2014/main" id="{D55FA1CD-EC41-5EFF-ADF2-9B884629D03C}"/>
              </a:ext>
            </a:extLst>
          </p:cNvPr>
          <p:cNvSpPr>
            <a:spLocks noGrp="1" noRot="1" noChangeAspect="1" noChangeArrowheads="1" noTextEdit="1"/>
          </p:cNvSpPr>
          <p:nvPr>
            <p:ph type="sldImg"/>
          </p:nvPr>
        </p:nvSpPr>
        <p:spPr>
          <a:xfrm>
            <a:off x="2859088" y="514350"/>
            <a:ext cx="3429000" cy="2571750"/>
          </a:xfrm>
          <a:solidFill>
            <a:srgbClr val="FFFFFF"/>
          </a:solidFill>
          <a:ln/>
        </p:spPr>
      </p:sp>
      <p:sp>
        <p:nvSpPr>
          <p:cNvPr id="32771" name="Rectangle 3">
            <a:extLst>
              <a:ext uri="{FF2B5EF4-FFF2-40B4-BE49-F238E27FC236}">
                <a16:creationId xmlns:a16="http://schemas.microsoft.com/office/drawing/2014/main" id="{E40D9866-CCE4-99AE-C575-8454CC8C1F8B}"/>
              </a:ext>
            </a:extLst>
          </p:cNvPr>
          <p:cNvSpPr>
            <a:spLocks noGrp="1" noChangeArrowheads="1"/>
          </p:cNvSpPr>
          <p:nvPr>
            <p:ph type="body" idx="1"/>
          </p:nvPr>
        </p:nvSpPr>
        <p:spPr>
          <a:xfrm>
            <a:off x="914400" y="3257550"/>
            <a:ext cx="7315200" cy="3086100"/>
          </a:xfrm>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558A03EC-6F6E-E907-3664-FF817151B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58F01DDA-783F-214D-8F48-C06741D88CAD}" type="slidenum">
              <a:rPr lang="en-US" altLang="en-US"/>
              <a:pPr/>
              <a:t>18</a:t>
            </a:fld>
            <a:endParaRPr lang="en-US" altLang="en-US"/>
          </a:p>
        </p:txBody>
      </p:sp>
      <p:sp>
        <p:nvSpPr>
          <p:cNvPr id="35842" name="Rectangle 2">
            <a:extLst>
              <a:ext uri="{FF2B5EF4-FFF2-40B4-BE49-F238E27FC236}">
                <a16:creationId xmlns:a16="http://schemas.microsoft.com/office/drawing/2014/main" id="{64B59274-8788-5FE1-A8DF-4D303D7370EF}"/>
              </a:ext>
            </a:extLst>
          </p:cNvPr>
          <p:cNvSpPr>
            <a:spLocks noGrp="1" noRot="1" noChangeAspect="1" noChangeArrowheads="1" noTextEdit="1"/>
          </p:cNvSpPr>
          <p:nvPr>
            <p:ph type="sldImg"/>
          </p:nvPr>
        </p:nvSpPr>
        <p:spPr>
          <a:solidFill>
            <a:srgbClr val="FFFFFF"/>
          </a:solidFill>
          <a:ln/>
        </p:spPr>
      </p:sp>
      <p:sp>
        <p:nvSpPr>
          <p:cNvPr id="35843" name="Rectangle 3">
            <a:extLst>
              <a:ext uri="{FF2B5EF4-FFF2-40B4-BE49-F238E27FC236}">
                <a16:creationId xmlns:a16="http://schemas.microsoft.com/office/drawing/2014/main" id="{C3A8569A-64A3-9398-419E-B28A8E770BD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DC569B22-56D5-4F3C-C3D5-C5D3329EC5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B89C011F-8767-764E-AC69-D1959D1475D3}" type="slidenum">
              <a:rPr lang="en-US" altLang="en-US"/>
              <a:pPr/>
              <a:t>19</a:t>
            </a:fld>
            <a:endParaRPr lang="en-US" altLang="en-US"/>
          </a:p>
        </p:txBody>
      </p:sp>
      <p:sp>
        <p:nvSpPr>
          <p:cNvPr id="37890" name="Rectangle 2">
            <a:extLst>
              <a:ext uri="{FF2B5EF4-FFF2-40B4-BE49-F238E27FC236}">
                <a16:creationId xmlns:a16="http://schemas.microsoft.com/office/drawing/2014/main" id="{F494894F-152E-738A-E202-085776E68C64}"/>
              </a:ext>
            </a:extLst>
          </p:cNvPr>
          <p:cNvSpPr>
            <a:spLocks noGrp="1" noRot="1" noChangeAspect="1" noChangeArrowheads="1" noTextEdit="1"/>
          </p:cNvSpPr>
          <p:nvPr>
            <p:ph type="sldImg"/>
          </p:nvPr>
        </p:nvSpPr>
        <p:spPr>
          <a:solidFill>
            <a:srgbClr val="FFFFFF"/>
          </a:solidFill>
          <a:ln/>
        </p:spPr>
      </p:sp>
      <p:sp>
        <p:nvSpPr>
          <p:cNvPr id="37891" name="Rectangle 3">
            <a:extLst>
              <a:ext uri="{FF2B5EF4-FFF2-40B4-BE49-F238E27FC236}">
                <a16:creationId xmlns:a16="http://schemas.microsoft.com/office/drawing/2014/main" id="{35962E93-8E69-5217-981D-D01478021E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8C37E1CC-4162-CC96-1E20-802DD46E85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32AACD64-B3C5-B241-BF22-5F5154ABD5FE}" type="slidenum">
              <a:rPr lang="en-US" altLang="en-US"/>
              <a:pPr/>
              <a:t>20</a:t>
            </a:fld>
            <a:endParaRPr lang="en-US" altLang="en-US"/>
          </a:p>
        </p:txBody>
      </p:sp>
      <p:sp>
        <p:nvSpPr>
          <p:cNvPr id="39938" name="Rectangle 2">
            <a:extLst>
              <a:ext uri="{FF2B5EF4-FFF2-40B4-BE49-F238E27FC236}">
                <a16:creationId xmlns:a16="http://schemas.microsoft.com/office/drawing/2014/main" id="{B2AA71B8-46DE-7C9E-98FA-3981E33A7F98}"/>
              </a:ext>
            </a:extLst>
          </p:cNvPr>
          <p:cNvSpPr>
            <a:spLocks noGrp="1" noRot="1" noChangeAspect="1" noChangeArrowheads="1" noTextEdit="1"/>
          </p:cNvSpPr>
          <p:nvPr>
            <p:ph type="sldImg"/>
          </p:nvPr>
        </p:nvSpPr>
        <p:spPr>
          <a:solidFill>
            <a:srgbClr val="FFFFFF"/>
          </a:solidFill>
          <a:ln/>
        </p:spPr>
      </p:sp>
      <p:sp>
        <p:nvSpPr>
          <p:cNvPr id="39939" name="Rectangle 3">
            <a:extLst>
              <a:ext uri="{FF2B5EF4-FFF2-40B4-BE49-F238E27FC236}">
                <a16:creationId xmlns:a16="http://schemas.microsoft.com/office/drawing/2014/main" id="{19C21440-1AFE-F98F-05DA-F0CD7DE03C1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364F9DD7-565B-B2BC-D8B9-BD8DC6B16857}"/>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71FB9E5A-65E9-A5B6-A873-051CD94EC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BD11B93D-C2A8-CC1D-6336-545957AC3E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DF85F3-D24A-2845-B312-A5C62316E57D}" type="slidenum">
              <a:rPr lang="en-US" altLang="en-US"/>
              <a:pPr>
                <a:spcBef>
                  <a:spcPct val="0"/>
                </a:spcBef>
              </a:pPr>
              <a:t>26</a:t>
            </a:fld>
            <a:endParaRPr lang="en-US" altLang="en-US"/>
          </a:p>
        </p:txBody>
      </p:sp>
      <p:sp>
        <p:nvSpPr>
          <p:cNvPr id="55298" name="Rectangle 2">
            <a:extLst>
              <a:ext uri="{FF2B5EF4-FFF2-40B4-BE49-F238E27FC236}">
                <a16:creationId xmlns:a16="http://schemas.microsoft.com/office/drawing/2014/main" id="{3B6C479D-FE0E-1F4D-E47B-D5195A0B6770}"/>
              </a:ext>
            </a:extLst>
          </p:cNvPr>
          <p:cNvSpPr>
            <a:spLocks noGrp="1" noRot="1" noChangeAspect="1" noChangeArrowheads="1" noTextEdit="1"/>
          </p:cNvSpPr>
          <p:nvPr>
            <p:ph type="sldImg"/>
          </p:nvPr>
        </p:nvSpPr>
        <p:spPr>
          <a:solidFill>
            <a:srgbClr val="FFFFFF"/>
          </a:solidFill>
          <a:ln/>
        </p:spPr>
      </p:sp>
      <p:sp>
        <p:nvSpPr>
          <p:cNvPr id="55299" name="Rectangle 3">
            <a:extLst>
              <a:ext uri="{FF2B5EF4-FFF2-40B4-BE49-F238E27FC236}">
                <a16:creationId xmlns:a16="http://schemas.microsoft.com/office/drawing/2014/main" id="{6E4B1D9E-D9AA-5610-1FC9-9C677B8D495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794E2930-968E-AE0A-8718-62453FC59B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782105FF-68EC-F84A-88BD-7FE50AA6D2EA}" type="slidenum">
              <a:rPr lang="en-US" altLang="en-US"/>
              <a:pPr/>
              <a:t>27</a:t>
            </a:fld>
            <a:endParaRPr lang="en-US" altLang="en-US"/>
          </a:p>
        </p:txBody>
      </p:sp>
      <p:sp>
        <p:nvSpPr>
          <p:cNvPr id="67586" name="Rectangle 2">
            <a:extLst>
              <a:ext uri="{FF2B5EF4-FFF2-40B4-BE49-F238E27FC236}">
                <a16:creationId xmlns:a16="http://schemas.microsoft.com/office/drawing/2014/main" id="{8BB91A71-B22E-10EC-B75E-2FA8A04B019A}"/>
              </a:ext>
            </a:extLst>
          </p:cNvPr>
          <p:cNvSpPr>
            <a:spLocks noGrp="1" noRot="1" noChangeAspect="1" noChangeArrowheads="1" noTextEdit="1"/>
          </p:cNvSpPr>
          <p:nvPr>
            <p:ph type="sldImg"/>
          </p:nvPr>
        </p:nvSpPr>
        <p:spPr>
          <a:solidFill>
            <a:srgbClr val="FFFFFF"/>
          </a:solidFill>
          <a:ln/>
        </p:spPr>
      </p:sp>
      <p:sp>
        <p:nvSpPr>
          <p:cNvPr id="67587" name="Rectangle 3">
            <a:extLst>
              <a:ext uri="{FF2B5EF4-FFF2-40B4-BE49-F238E27FC236}">
                <a16:creationId xmlns:a16="http://schemas.microsoft.com/office/drawing/2014/main" id="{68B391B4-3CA4-D7B9-3830-7A8F35F5737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B2D8227D-95A0-1F02-292E-803C909CD2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B8B0381-FF98-DB42-8337-6FAFE58694C3}" type="slidenum">
              <a:rPr lang="en-US" altLang="en-US"/>
              <a:pPr>
                <a:spcBef>
                  <a:spcPct val="0"/>
                </a:spcBef>
              </a:pPr>
              <a:t>33</a:t>
            </a:fld>
            <a:endParaRPr lang="en-US" altLang="en-US"/>
          </a:p>
        </p:txBody>
      </p:sp>
      <p:sp>
        <p:nvSpPr>
          <p:cNvPr id="71682" name="Rectangle 2">
            <a:extLst>
              <a:ext uri="{FF2B5EF4-FFF2-40B4-BE49-F238E27FC236}">
                <a16:creationId xmlns:a16="http://schemas.microsoft.com/office/drawing/2014/main" id="{B0C67FC2-2E11-FBFD-2B6D-9E3F4FDECB11}"/>
              </a:ext>
            </a:extLst>
          </p:cNvPr>
          <p:cNvSpPr>
            <a:spLocks noGrp="1" noRot="1" noChangeAspect="1" noChangeArrowheads="1" noTextEdit="1"/>
          </p:cNvSpPr>
          <p:nvPr>
            <p:ph type="sldImg"/>
          </p:nvPr>
        </p:nvSpPr>
        <p:spPr>
          <a:solidFill>
            <a:srgbClr val="FFFFFF"/>
          </a:solidFill>
          <a:ln/>
        </p:spPr>
      </p:sp>
      <p:sp>
        <p:nvSpPr>
          <p:cNvPr id="71683" name="Rectangle 3">
            <a:extLst>
              <a:ext uri="{FF2B5EF4-FFF2-40B4-BE49-F238E27FC236}">
                <a16:creationId xmlns:a16="http://schemas.microsoft.com/office/drawing/2014/main" id="{3110C38F-5D5A-5921-4B7D-56804D22042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14D69A6E-97A2-C45E-8306-A477B991D1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8184039-5516-F040-BA07-BF70E7523279}" type="slidenum">
              <a:rPr lang="en-US" altLang="en-US"/>
              <a:pPr>
                <a:spcBef>
                  <a:spcPct val="0"/>
                </a:spcBef>
              </a:pPr>
              <a:t>3</a:t>
            </a:fld>
            <a:endParaRPr lang="en-US" altLang="en-US"/>
          </a:p>
        </p:txBody>
      </p:sp>
      <p:sp>
        <p:nvSpPr>
          <p:cNvPr id="48130" name="Rectangle 2">
            <a:extLst>
              <a:ext uri="{FF2B5EF4-FFF2-40B4-BE49-F238E27FC236}">
                <a16:creationId xmlns:a16="http://schemas.microsoft.com/office/drawing/2014/main" id="{76D67603-7740-9B39-A3A6-04C9A604C65A}"/>
              </a:ext>
            </a:extLst>
          </p:cNvPr>
          <p:cNvSpPr>
            <a:spLocks noGrp="1" noRot="1" noChangeAspect="1" noChangeArrowheads="1" noTextEdit="1"/>
          </p:cNvSpPr>
          <p:nvPr>
            <p:ph type="sldImg"/>
          </p:nvPr>
        </p:nvSpPr>
        <p:spPr>
          <a:solidFill>
            <a:srgbClr val="FFFFFF"/>
          </a:solidFill>
          <a:ln/>
        </p:spPr>
      </p:sp>
      <p:sp>
        <p:nvSpPr>
          <p:cNvPr id="48131" name="Rectangle 3">
            <a:extLst>
              <a:ext uri="{FF2B5EF4-FFF2-40B4-BE49-F238E27FC236}">
                <a16:creationId xmlns:a16="http://schemas.microsoft.com/office/drawing/2014/main" id="{C9C3DCE8-6532-1FDB-F137-4924B071596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BEED9824-71AE-0162-5DBD-97F68AFB2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6B921B3-4FD1-E94A-82CA-8E4714F3AA48}" type="slidenum">
              <a:rPr lang="en-US" altLang="en-US"/>
              <a:pPr>
                <a:spcBef>
                  <a:spcPct val="0"/>
                </a:spcBef>
              </a:pPr>
              <a:t>34</a:t>
            </a:fld>
            <a:endParaRPr lang="en-US" altLang="en-US"/>
          </a:p>
        </p:txBody>
      </p:sp>
      <p:sp>
        <p:nvSpPr>
          <p:cNvPr id="73730" name="Rectangle 2">
            <a:extLst>
              <a:ext uri="{FF2B5EF4-FFF2-40B4-BE49-F238E27FC236}">
                <a16:creationId xmlns:a16="http://schemas.microsoft.com/office/drawing/2014/main" id="{C36ABFE1-1318-ADDE-6433-39E314FBEBBC}"/>
              </a:ext>
            </a:extLst>
          </p:cNvPr>
          <p:cNvSpPr>
            <a:spLocks noGrp="1" noRot="1" noChangeAspect="1"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64F24F7F-BBFF-BDAA-DBBE-B4DE394BCE4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6809A3F5-31FF-83D9-8134-CD69EA2F1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AC23D10E-33A7-1F4E-9061-104F8CDA6B61}" type="slidenum">
              <a:rPr lang="en-US" altLang="en-US"/>
              <a:pPr/>
              <a:t>35</a:t>
            </a:fld>
            <a:endParaRPr lang="en-US" altLang="en-US"/>
          </a:p>
        </p:txBody>
      </p:sp>
      <p:sp>
        <p:nvSpPr>
          <p:cNvPr id="63490" name="Rectangle 2">
            <a:extLst>
              <a:ext uri="{FF2B5EF4-FFF2-40B4-BE49-F238E27FC236}">
                <a16:creationId xmlns:a16="http://schemas.microsoft.com/office/drawing/2014/main" id="{7897A255-9C4C-BEAD-B2A1-8AD05C5DDD61}"/>
              </a:ext>
            </a:extLst>
          </p:cNvPr>
          <p:cNvSpPr>
            <a:spLocks noGrp="1" noRot="1" noChangeAspect="1" noChangeArrowheads="1" noTextEdit="1"/>
          </p:cNvSpPr>
          <p:nvPr>
            <p:ph type="sldImg"/>
          </p:nvPr>
        </p:nvSpPr>
        <p:spPr>
          <a:solidFill>
            <a:srgbClr val="FFFFFF"/>
          </a:solidFill>
          <a:ln/>
        </p:spPr>
      </p:sp>
      <p:sp>
        <p:nvSpPr>
          <p:cNvPr id="63491" name="Rectangle 3">
            <a:extLst>
              <a:ext uri="{FF2B5EF4-FFF2-40B4-BE49-F238E27FC236}">
                <a16:creationId xmlns:a16="http://schemas.microsoft.com/office/drawing/2014/main" id="{2F2E5CC7-38FE-C89E-E967-146258BE4B8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66FDAE77-47E4-60AC-3EDD-37778DABB6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7F56F07E-6619-8C4F-8C91-8748E453735B}" type="slidenum">
              <a:rPr lang="en-US" altLang="en-US"/>
              <a:pPr/>
              <a:t>36</a:t>
            </a:fld>
            <a:endParaRPr lang="en-US" altLang="en-US"/>
          </a:p>
        </p:txBody>
      </p:sp>
      <p:sp>
        <p:nvSpPr>
          <p:cNvPr id="65538" name="Rectangle 2">
            <a:extLst>
              <a:ext uri="{FF2B5EF4-FFF2-40B4-BE49-F238E27FC236}">
                <a16:creationId xmlns:a16="http://schemas.microsoft.com/office/drawing/2014/main" id="{64E0AEDB-00E5-E836-2EF7-63F58624FB88}"/>
              </a:ext>
            </a:extLst>
          </p:cNvPr>
          <p:cNvSpPr>
            <a:spLocks noGrp="1" noRot="1" noChangeAspect="1" noChangeArrowheads="1" noTextEdit="1"/>
          </p:cNvSpPr>
          <p:nvPr>
            <p:ph type="sldImg"/>
          </p:nvPr>
        </p:nvSpPr>
        <p:spPr>
          <a:solidFill>
            <a:srgbClr val="FFFFFF"/>
          </a:solidFill>
          <a:ln/>
        </p:spPr>
      </p:sp>
      <p:sp>
        <p:nvSpPr>
          <p:cNvPr id="65539" name="Rectangle 3">
            <a:extLst>
              <a:ext uri="{FF2B5EF4-FFF2-40B4-BE49-F238E27FC236}">
                <a16:creationId xmlns:a16="http://schemas.microsoft.com/office/drawing/2014/main" id="{75688D75-3A86-E692-A560-684614C356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00C892FC-8EB8-46F9-50CC-E5CE2AB2C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A80EAA6A-2085-8047-B347-632D01CD19FA}" type="slidenum">
              <a:rPr lang="en-US" altLang="en-US"/>
              <a:pPr/>
              <a:t>40</a:t>
            </a:fld>
            <a:endParaRPr lang="en-US" altLang="en-US"/>
          </a:p>
        </p:txBody>
      </p:sp>
      <p:sp>
        <p:nvSpPr>
          <p:cNvPr id="76802" name="Rectangle 2">
            <a:extLst>
              <a:ext uri="{FF2B5EF4-FFF2-40B4-BE49-F238E27FC236}">
                <a16:creationId xmlns:a16="http://schemas.microsoft.com/office/drawing/2014/main" id="{AFCDB199-C7A4-F2B6-3F55-AFEBF9A0C6DC}"/>
              </a:ext>
            </a:extLst>
          </p:cNvPr>
          <p:cNvSpPr>
            <a:spLocks noGrp="1" noRot="1" noChangeAspect="1" noChangeArrowheads="1" noTextEdit="1"/>
          </p:cNvSpPr>
          <p:nvPr>
            <p:ph type="sldImg"/>
          </p:nvPr>
        </p:nvSpPr>
        <p:spPr>
          <a:xfrm>
            <a:off x="1147763" y="687388"/>
            <a:ext cx="4570412" cy="3427412"/>
          </a:xfrm>
          <a:solidFill>
            <a:srgbClr val="FFFFFF"/>
          </a:solidFill>
          <a:ln/>
        </p:spPr>
      </p:sp>
      <p:sp>
        <p:nvSpPr>
          <p:cNvPr id="76803" name="Rectangle 3">
            <a:extLst>
              <a:ext uri="{FF2B5EF4-FFF2-40B4-BE49-F238E27FC236}">
                <a16:creationId xmlns:a16="http://schemas.microsoft.com/office/drawing/2014/main" id="{17CFAEB2-E453-7EF0-27D0-FAE69598EF17}"/>
              </a:ext>
            </a:extLst>
          </p:cNvPr>
          <p:cNvSpPr>
            <a:spLocks noGrp="1" noChangeArrowheads="1"/>
          </p:cNvSpPr>
          <p:nvPr>
            <p:ph type="body" idx="1"/>
          </p:nvPr>
        </p:nvSpPr>
        <p:spPr>
          <a:xfrm>
            <a:off x="685800" y="4343400"/>
            <a:ext cx="5486400" cy="4113213"/>
          </a:xfrm>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30C6B4CB-8CAB-CE01-7CFD-9EFE00A05CF2}"/>
              </a:ext>
            </a:extLst>
          </p:cNvPr>
          <p:cNvSpPr>
            <a:spLocks noGrp="1" noRot="1" noChangeAspect="1" noChangeArrowheads="1" noTextEdit="1"/>
          </p:cNvSpPr>
          <p:nvPr>
            <p:ph type="sldImg"/>
          </p:nvPr>
        </p:nvSpPr>
        <p:spPr>
          <a:ln/>
        </p:spPr>
      </p:sp>
      <p:sp>
        <p:nvSpPr>
          <p:cNvPr id="81922" name="Rectangle 3">
            <a:extLst>
              <a:ext uri="{FF2B5EF4-FFF2-40B4-BE49-F238E27FC236}">
                <a16:creationId xmlns:a16="http://schemas.microsoft.com/office/drawing/2014/main" id="{C3D9F050-E8E6-9001-ED95-22FD07F862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008065C6-8BE4-F275-C2CB-4AD8B3AC8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830EF9E9-6EB8-7443-AD43-773EEBE170AA}" type="slidenum">
              <a:rPr lang="en-US" altLang="en-US"/>
              <a:pPr/>
              <a:t>42</a:t>
            </a:fld>
            <a:endParaRPr lang="en-US" altLang="en-US"/>
          </a:p>
        </p:txBody>
      </p:sp>
      <p:sp>
        <p:nvSpPr>
          <p:cNvPr id="97282" name="Rectangle 2">
            <a:extLst>
              <a:ext uri="{FF2B5EF4-FFF2-40B4-BE49-F238E27FC236}">
                <a16:creationId xmlns:a16="http://schemas.microsoft.com/office/drawing/2014/main" id="{CEB953F4-4E72-13FF-0B7B-6DAC6639F968}"/>
              </a:ext>
            </a:extLst>
          </p:cNvPr>
          <p:cNvSpPr>
            <a:spLocks noGrp="1" noRot="1" noChangeAspect="1" noChangeArrowheads="1" noTextEdit="1"/>
          </p:cNvSpPr>
          <p:nvPr>
            <p:ph type="sldImg"/>
          </p:nvPr>
        </p:nvSpPr>
        <p:spPr>
          <a:xfrm>
            <a:off x="2865438" y="515938"/>
            <a:ext cx="3425825" cy="2570162"/>
          </a:xfrm>
          <a:solidFill>
            <a:srgbClr val="FFFFFF"/>
          </a:solidFill>
          <a:ln/>
        </p:spPr>
      </p:sp>
      <p:sp>
        <p:nvSpPr>
          <p:cNvPr id="97283" name="Rectangle 3">
            <a:extLst>
              <a:ext uri="{FF2B5EF4-FFF2-40B4-BE49-F238E27FC236}">
                <a16:creationId xmlns:a16="http://schemas.microsoft.com/office/drawing/2014/main" id="{40A377BB-9F2C-3A66-4114-F9C00F5E7AA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B66A12DC-76C2-241D-9DE0-1DE20CF52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44C7F913-B15B-FC4A-AF12-571664355E4D}" type="slidenum">
              <a:rPr lang="en-US" altLang="en-US"/>
              <a:pPr/>
              <a:t>47</a:t>
            </a:fld>
            <a:endParaRPr lang="en-US" altLang="en-US"/>
          </a:p>
        </p:txBody>
      </p:sp>
      <p:sp>
        <p:nvSpPr>
          <p:cNvPr id="104450" name="Rectangle 2">
            <a:extLst>
              <a:ext uri="{FF2B5EF4-FFF2-40B4-BE49-F238E27FC236}">
                <a16:creationId xmlns:a16="http://schemas.microsoft.com/office/drawing/2014/main" id="{1F406DC4-3DC2-2980-E3EE-0FE57414DA74}"/>
              </a:ext>
            </a:extLst>
          </p:cNvPr>
          <p:cNvSpPr>
            <a:spLocks noGrp="1" noRot="1" noChangeAspect="1" noChangeArrowheads="1" noTextEdit="1"/>
          </p:cNvSpPr>
          <p:nvPr>
            <p:ph type="sldImg"/>
          </p:nvPr>
        </p:nvSpPr>
        <p:spPr>
          <a:xfrm>
            <a:off x="2857500" y="514350"/>
            <a:ext cx="3429000" cy="2571750"/>
          </a:xfrm>
          <a:solidFill>
            <a:srgbClr val="FFFFFF"/>
          </a:solidFill>
          <a:ln/>
        </p:spPr>
      </p:sp>
      <p:sp>
        <p:nvSpPr>
          <p:cNvPr id="104451" name="Rectangle 3">
            <a:extLst>
              <a:ext uri="{FF2B5EF4-FFF2-40B4-BE49-F238E27FC236}">
                <a16:creationId xmlns:a16="http://schemas.microsoft.com/office/drawing/2014/main" id="{F7645C69-6A81-CFD7-6491-D7E5502C815D}"/>
              </a:ext>
            </a:extLst>
          </p:cNvPr>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BDA4706-E890-3C6E-A758-E9B2688F1D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37ACD954-F209-D040-AC57-BDEF9520E394}" type="slidenum">
              <a:rPr lang="en-US" altLang="en-US"/>
              <a:pPr/>
              <a:t>48</a:t>
            </a:fld>
            <a:endParaRPr lang="en-US" altLang="en-US"/>
          </a:p>
        </p:txBody>
      </p:sp>
      <p:sp>
        <p:nvSpPr>
          <p:cNvPr id="102402" name="Rectangle 2">
            <a:extLst>
              <a:ext uri="{FF2B5EF4-FFF2-40B4-BE49-F238E27FC236}">
                <a16:creationId xmlns:a16="http://schemas.microsoft.com/office/drawing/2014/main" id="{D5B1A0AC-AB61-7FBA-717F-8B1D0EAB9DC2}"/>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38F84DF1-131E-8959-7A04-3687D139118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2A4ED6B5-23C1-2BEA-BC81-1B00DBFE71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46BBD441-1D64-8B4E-A7F6-09DEE07115D9}" type="slidenum">
              <a:rPr lang="en-US" altLang="en-US"/>
              <a:pPr/>
              <a:t>49</a:t>
            </a:fld>
            <a:endParaRPr lang="en-US" altLang="en-US"/>
          </a:p>
        </p:txBody>
      </p:sp>
      <p:sp>
        <p:nvSpPr>
          <p:cNvPr id="106498" name="Rectangle 2">
            <a:extLst>
              <a:ext uri="{FF2B5EF4-FFF2-40B4-BE49-F238E27FC236}">
                <a16:creationId xmlns:a16="http://schemas.microsoft.com/office/drawing/2014/main" id="{72908683-8AB3-4128-72FA-7EB8A4D084E5}"/>
              </a:ext>
            </a:extLst>
          </p:cNvPr>
          <p:cNvSpPr>
            <a:spLocks noGrp="1" noRot="1" noChangeAspect="1" noChangeArrowheads="1" noTextEdit="1"/>
          </p:cNvSpPr>
          <p:nvPr>
            <p:ph type="sldImg"/>
          </p:nvPr>
        </p:nvSpPr>
        <p:spPr>
          <a:xfrm>
            <a:off x="2857500" y="514350"/>
            <a:ext cx="3429000" cy="2571750"/>
          </a:xfrm>
          <a:solidFill>
            <a:srgbClr val="FFFFFF"/>
          </a:solidFill>
          <a:ln/>
        </p:spPr>
      </p:sp>
      <p:sp>
        <p:nvSpPr>
          <p:cNvPr id="106499" name="Rectangle 3">
            <a:extLst>
              <a:ext uri="{FF2B5EF4-FFF2-40B4-BE49-F238E27FC236}">
                <a16:creationId xmlns:a16="http://schemas.microsoft.com/office/drawing/2014/main" id="{330CFB9D-49CC-4CF6-668E-6F35F72F1B08}"/>
              </a:ext>
            </a:extLst>
          </p:cNvPr>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BB61B915-1286-74D0-8A8C-A7351264E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242CD18-2BCA-2B4B-8946-8F230655429F}" type="slidenum">
              <a:rPr lang="en-US" altLang="en-US"/>
              <a:pPr/>
              <a:t>50</a:t>
            </a:fld>
            <a:endParaRPr lang="en-US" altLang="en-US"/>
          </a:p>
        </p:txBody>
      </p:sp>
      <p:sp>
        <p:nvSpPr>
          <p:cNvPr id="108546" name="Rectangle 2">
            <a:extLst>
              <a:ext uri="{FF2B5EF4-FFF2-40B4-BE49-F238E27FC236}">
                <a16:creationId xmlns:a16="http://schemas.microsoft.com/office/drawing/2014/main" id="{65858307-5632-D867-B282-4E9F207BDA1C}"/>
              </a:ext>
            </a:extLst>
          </p:cNvPr>
          <p:cNvSpPr>
            <a:spLocks noGrp="1" noRot="1" noChangeAspect="1" noChangeArrowheads="1" noTextEdit="1"/>
          </p:cNvSpPr>
          <p:nvPr>
            <p:ph type="sldImg"/>
          </p:nvPr>
        </p:nvSpPr>
        <p:spPr>
          <a:xfrm>
            <a:off x="2857500" y="514350"/>
            <a:ext cx="3429000" cy="2571750"/>
          </a:xfrm>
          <a:solidFill>
            <a:srgbClr val="FFFFFF"/>
          </a:solidFill>
          <a:ln/>
        </p:spPr>
      </p:sp>
      <p:sp>
        <p:nvSpPr>
          <p:cNvPr id="108547" name="Rectangle 3">
            <a:extLst>
              <a:ext uri="{FF2B5EF4-FFF2-40B4-BE49-F238E27FC236}">
                <a16:creationId xmlns:a16="http://schemas.microsoft.com/office/drawing/2014/main" id="{F1EC128E-EC36-ECDB-221B-7CBA1DA8610F}"/>
              </a:ext>
            </a:extLst>
          </p:cNvPr>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37EAFC23-DC18-0975-A093-EA3582A3B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1A0AC08-445B-D147-B11B-4BB631B769A1}" type="slidenum">
              <a:rPr lang="en-US" altLang="en-US"/>
              <a:pPr>
                <a:spcBef>
                  <a:spcPct val="0"/>
                </a:spcBef>
              </a:pPr>
              <a:t>5</a:t>
            </a:fld>
            <a:endParaRPr lang="en-US" altLang="en-US"/>
          </a:p>
        </p:txBody>
      </p:sp>
      <p:sp>
        <p:nvSpPr>
          <p:cNvPr id="115714" name="Rectangle 2">
            <a:extLst>
              <a:ext uri="{FF2B5EF4-FFF2-40B4-BE49-F238E27FC236}">
                <a16:creationId xmlns:a16="http://schemas.microsoft.com/office/drawing/2014/main" id="{9DAC4E6E-9E80-739C-022E-FF7A700C7FB2}"/>
              </a:ext>
            </a:extLst>
          </p:cNvPr>
          <p:cNvSpPr>
            <a:spLocks noGrp="1" noRot="1" noChangeAspect="1" noChangeArrowheads="1" noTextEdit="1"/>
          </p:cNvSpPr>
          <p:nvPr>
            <p:ph type="sldImg"/>
          </p:nvPr>
        </p:nvSpPr>
        <p:spPr>
          <a:solidFill>
            <a:srgbClr val="FFFFFF"/>
          </a:solidFill>
          <a:ln/>
        </p:spPr>
      </p:sp>
      <p:sp>
        <p:nvSpPr>
          <p:cNvPr id="115715" name="Rectangle 3">
            <a:extLst>
              <a:ext uri="{FF2B5EF4-FFF2-40B4-BE49-F238E27FC236}">
                <a16:creationId xmlns:a16="http://schemas.microsoft.com/office/drawing/2014/main" id="{88E01B45-742D-4B19-0CB3-58152CBA34F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D1035082-4F16-941F-ADAA-455C94701B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43EDFB8-7E7B-5347-95EF-A9799EA9D153}" type="slidenum">
              <a:rPr lang="en-US" altLang="en-US"/>
              <a:pPr>
                <a:spcBef>
                  <a:spcPct val="0"/>
                </a:spcBef>
              </a:pPr>
              <a:t>6</a:t>
            </a:fld>
            <a:endParaRPr lang="en-US" altLang="en-US"/>
          </a:p>
        </p:txBody>
      </p:sp>
      <p:sp>
        <p:nvSpPr>
          <p:cNvPr id="113666" name="Rectangle 2">
            <a:extLst>
              <a:ext uri="{FF2B5EF4-FFF2-40B4-BE49-F238E27FC236}">
                <a16:creationId xmlns:a16="http://schemas.microsoft.com/office/drawing/2014/main" id="{E58DC037-B9E6-8509-1156-D7F9EB36BF69}"/>
              </a:ext>
            </a:extLst>
          </p:cNvPr>
          <p:cNvSpPr>
            <a:spLocks noGrp="1" noRot="1" noChangeAspect="1" noChangeArrowheads="1" noTextEdit="1"/>
          </p:cNvSpPr>
          <p:nvPr>
            <p:ph type="sldImg"/>
          </p:nvPr>
        </p:nvSpPr>
        <p:spPr>
          <a:solidFill>
            <a:srgbClr val="FFFFFF"/>
          </a:solidFill>
          <a:ln/>
        </p:spPr>
      </p:sp>
      <p:sp>
        <p:nvSpPr>
          <p:cNvPr id="113667" name="Rectangle 3">
            <a:extLst>
              <a:ext uri="{FF2B5EF4-FFF2-40B4-BE49-F238E27FC236}">
                <a16:creationId xmlns:a16="http://schemas.microsoft.com/office/drawing/2014/main" id="{965970D1-73BC-62D7-9766-23497B37E6C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55FAE4C7-2A47-D3D2-2397-496185264A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967F94C-ACAD-1348-908E-946C8118EDE3}" type="slidenum">
              <a:rPr lang="en-US" altLang="en-US"/>
              <a:pPr>
                <a:spcBef>
                  <a:spcPct val="0"/>
                </a:spcBef>
              </a:pPr>
              <a:t>9</a:t>
            </a:fld>
            <a:endParaRPr lang="en-US" altLang="en-US"/>
          </a:p>
        </p:txBody>
      </p:sp>
      <p:sp>
        <p:nvSpPr>
          <p:cNvPr id="20482" name="Rectangle 2">
            <a:extLst>
              <a:ext uri="{FF2B5EF4-FFF2-40B4-BE49-F238E27FC236}">
                <a16:creationId xmlns:a16="http://schemas.microsoft.com/office/drawing/2014/main" id="{6CA54E4C-C98C-207C-560D-B7B86A0EAB98}"/>
              </a:ext>
            </a:extLst>
          </p:cNvPr>
          <p:cNvSpPr>
            <a:spLocks noGrp="1" noRot="1" noChangeAspect="1" noChangeArrowheads="1" noTextEdit="1"/>
          </p:cNvSpPr>
          <p:nvPr>
            <p:ph type="sldImg"/>
          </p:nvPr>
        </p:nvSpPr>
        <p:spPr>
          <a:solidFill>
            <a:srgbClr val="FFFFFF"/>
          </a:solidFill>
          <a:ln/>
        </p:spPr>
      </p:sp>
      <p:sp>
        <p:nvSpPr>
          <p:cNvPr id="20483" name="Rectangle 3">
            <a:extLst>
              <a:ext uri="{FF2B5EF4-FFF2-40B4-BE49-F238E27FC236}">
                <a16:creationId xmlns:a16="http://schemas.microsoft.com/office/drawing/2014/main" id="{EEA59001-046D-93B7-66D5-963C3D3626D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968225D7-B838-4D2E-B830-1E912FC36A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B9C48F2-E342-3348-81D5-B0405DCE172F}" type="slidenum">
              <a:rPr lang="en-US" altLang="en-US"/>
              <a:pPr>
                <a:spcBef>
                  <a:spcPct val="0"/>
                </a:spcBef>
              </a:pPr>
              <a:t>10</a:t>
            </a:fld>
            <a:endParaRPr lang="en-US" altLang="en-US"/>
          </a:p>
        </p:txBody>
      </p:sp>
      <p:sp>
        <p:nvSpPr>
          <p:cNvPr id="22530" name="Rectangle 2">
            <a:extLst>
              <a:ext uri="{FF2B5EF4-FFF2-40B4-BE49-F238E27FC236}">
                <a16:creationId xmlns:a16="http://schemas.microsoft.com/office/drawing/2014/main" id="{0B2BE4F8-AB34-FEE0-4714-A7603442FC37}"/>
              </a:ext>
            </a:extLst>
          </p:cNvPr>
          <p:cNvSpPr>
            <a:spLocks noGrp="1" noRot="1" noChangeAspect="1" noChangeArrowheads="1" noTextEdit="1"/>
          </p:cNvSpPr>
          <p:nvPr>
            <p:ph type="sldImg"/>
          </p:nvPr>
        </p:nvSpPr>
        <p:spPr>
          <a:solidFill>
            <a:srgbClr val="FFFFFF"/>
          </a:solidFill>
          <a:ln/>
        </p:spPr>
      </p:sp>
      <p:sp>
        <p:nvSpPr>
          <p:cNvPr id="22531" name="Rectangle 3">
            <a:extLst>
              <a:ext uri="{FF2B5EF4-FFF2-40B4-BE49-F238E27FC236}">
                <a16:creationId xmlns:a16="http://schemas.microsoft.com/office/drawing/2014/main" id="{5CB40890-D698-4431-51AF-EC8F670D376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AB4F3B4-A4D8-8B22-D00C-6BDE0C4B0C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45D234-6DBA-B94C-BF89-603D4CEF8BA7}" type="slidenum">
              <a:rPr lang="en-US" altLang="en-US"/>
              <a:pPr>
                <a:spcBef>
                  <a:spcPct val="0"/>
                </a:spcBef>
              </a:pPr>
              <a:t>12</a:t>
            </a:fld>
            <a:endParaRPr lang="en-US" altLang="en-US"/>
          </a:p>
        </p:txBody>
      </p:sp>
      <p:sp>
        <p:nvSpPr>
          <p:cNvPr id="45058" name="Rectangle 2">
            <a:extLst>
              <a:ext uri="{FF2B5EF4-FFF2-40B4-BE49-F238E27FC236}">
                <a16:creationId xmlns:a16="http://schemas.microsoft.com/office/drawing/2014/main" id="{1BF8629B-B5B3-DB79-0BC3-1C725666E628}"/>
              </a:ext>
            </a:extLst>
          </p:cNvPr>
          <p:cNvSpPr>
            <a:spLocks noGrp="1" noRot="1" noChangeAspect="1" noChangeArrowheads="1" noTextEdit="1"/>
          </p:cNvSpPr>
          <p:nvPr>
            <p:ph type="sldImg"/>
          </p:nvPr>
        </p:nvSpPr>
        <p:spPr>
          <a:solidFill>
            <a:srgbClr val="FFFFFF"/>
          </a:solidFill>
          <a:ln/>
        </p:spPr>
      </p:sp>
      <p:sp>
        <p:nvSpPr>
          <p:cNvPr id="45059" name="Rectangle 3">
            <a:extLst>
              <a:ext uri="{FF2B5EF4-FFF2-40B4-BE49-F238E27FC236}">
                <a16:creationId xmlns:a16="http://schemas.microsoft.com/office/drawing/2014/main" id="{A10EA9AF-3C2B-5ED7-C1FF-69854524BC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199C961F-D520-20BF-1BD4-5195196B6A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C0597BE-4FFF-874A-8400-50C381BF9C8E}" type="slidenum">
              <a:rPr lang="en-US" altLang="en-US"/>
              <a:pPr>
                <a:spcBef>
                  <a:spcPct val="0"/>
                </a:spcBef>
              </a:pPr>
              <a:t>13</a:t>
            </a:fld>
            <a:endParaRPr lang="en-US" altLang="en-US"/>
          </a:p>
        </p:txBody>
      </p:sp>
      <p:sp>
        <p:nvSpPr>
          <p:cNvPr id="47106" name="Rectangle 2">
            <a:extLst>
              <a:ext uri="{FF2B5EF4-FFF2-40B4-BE49-F238E27FC236}">
                <a16:creationId xmlns:a16="http://schemas.microsoft.com/office/drawing/2014/main" id="{2369AE1A-CE5F-2CB2-F099-5280C6A97C89}"/>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47107" name="Rectangle 3">
            <a:extLst>
              <a:ext uri="{FF2B5EF4-FFF2-40B4-BE49-F238E27FC236}">
                <a16:creationId xmlns:a16="http://schemas.microsoft.com/office/drawing/2014/main" id="{5773B16E-CD9B-8590-89C0-F93855AD98E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F6842AC2-D24D-46DD-DBB5-B562C464C2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B372B02A-8BDB-A74B-BC96-2369CA977D41}" type="slidenum">
              <a:rPr lang="en-US" altLang="en-US"/>
              <a:pPr/>
              <a:t>14</a:t>
            </a:fld>
            <a:endParaRPr lang="en-US" altLang="en-US"/>
          </a:p>
        </p:txBody>
      </p:sp>
      <p:sp>
        <p:nvSpPr>
          <p:cNvPr id="83970" name="Rectangle 2">
            <a:extLst>
              <a:ext uri="{FF2B5EF4-FFF2-40B4-BE49-F238E27FC236}">
                <a16:creationId xmlns:a16="http://schemas.microsoft.com/office/drawing/2014/main" id="{ABA869E0-1EC2-183F-CB1F-09F459093E14}"/>
              </a:ext>
            </a:extLst>
          </p:cNvPr>
          <p:cNvSpPr>
            <a:spLocks noGrp="1" noRot="1" noChangeAspect="1"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FFC18470-51DC-44E7-CB9A-EEEF8F77482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mi-NZ"/>
              <a:t>Click to edit Master subtitle style</a:t>
            </a:r>
            <a:endParaRPr lang="en-US"/>
          </a:p>
        </p:txBody>
      </p:sp>
      <p:sp>
        <p:nvSpPr>
          <p:cNvPr id="4" name="Rectangle 4">
            <a:extLst>
              <a:ext uri="{FF2B5EF4-FFF2-40B4-BE49-F238E27FC236}">
                <a16:creationId xmlns:a16="http://schemas.microsoft.com/office/drawing/2014/main" id="{A341338D-6458-A9D2-FE0E-42180A3B2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0FD85A-13BD-42E8-6805-F3556686B4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16ED43-DEDB-59F4-E71A-93472DEAAE9D}"/>
              </a:ext>
            </a:extLst>
          </p:cNvPr>
          <p:cNvSpPr>
            <a:spLocks noGrp="1" noChangeArrowheads="1"/>
          </p:cNvSpPr>
          <p:nvPr>
            <p:ph type="sldNum" sz="quarter" idx="12"/>
          </p:nvPr>
        </p:nvSpPr>
        <p:spPr>
          <a:ln/>
        </p:spPr>
        <p:txBody>
          <a:bodyPr/>
          <a:lstStyle>
            <a:lvl1pPr>
              <a:defRPr/>
            </a:lvl1pPr>
          </a:lstStyle>
          <a:p>
            <a:fld id="{DAFE1658-3F05-A74B-BA54-43D44B452AD7}" type="slidenum">
              <a:rPr lang="en-US" altLang="en-US"/>
              <a:pPr/>
              <a:t>‹#›</a:t>
            </a:fld>
            <a:endParaRPr lang="en-US" altLang="en-US"/>
          </a:p>
        </p:txBody>
      </p:sp>
    </p:spTree>
    <p:extLst>
      <p:ext uri="{BB962C8B-B14F-4D97-AF65-F5344CB8AC3E}">
        <p14:creationId xmlns:p14="http://schemas.microsoft.com/office/powerpoint/2010/main" val="419743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61A6876B-0A6C-FE76-0DCA-350F7882E9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C2923F-BFF4-2B32-1268-CF67FF65E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AE4F9D-7920-111C-BD4D-AF2EAF771048}"/>
              </a:ext>
            </a:extLst>
          </p:cNvPr>
          <p:cNvSpPr>
            <a:spLocks noGrp="1" noChangeArrowheads="1"/>
          </p:cNvSpPr>
          <p:nvPr>
            <p:ph type="sldNum" sz="quarter" idx="12"/>
          </p:nvPr>
        </p:nvSpPr>
        <p:spPr>
          <a:ln/>
        </p:spPr>
        <p:txBody>
          <a:bodyPr/>
          <a:lstStyle>
            <a:lvl1pPr>
              <a:defRPr/>
            </a:lvl1pPr>
          </a:lstStyle>
          <a:p>
            <a:fld id="{C040CE54-7D99-A84F-A4E0-129C32635E88}" type="slidenum">
              <a:rPr lang="en-US" altLang="en-US"/>
              <a:pPr/>
              <a:t>‹#›</a:t>
            </a:fld>
            <a:endParaRPr lang="en-US" altLang="en-US"/>
          </a:p>
        </p:txBody>
      </p:sp>
    </p:spTree>
    <p:extLst>
      <p:ext uri="{BB962C8B-B14F-4D97-AF65-F5344CB8AC3E}">
        <p14:creationId xmlns:p14="http://schemas.microsoft.com/office/powerpoint/2010/main" val="4065833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EBC208D5-C306-58FD-B40E-C7CD2361F3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1CE24E-520C-61CC-EE93-31F6C8C019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D87-8580-4BD4-EEE8-B53DDCA67255}"/>
              </a:ext>
            </a:extLst>
          </p:cNvPr>
          <p:cNvSpPr>
            <a:spLocks noGrp="1" noChangeArrowheads="1"/>
          </p:cNvSpPr>
          <p:nvPr>
            <p:ph type="sldNum" sz="quarter" idx="12"/>
          </p:nvPr>
        </p:nvSpPr>
        <p:spPr>
          <a:ln/>
        </p:spPr>
        <p:txBody>
          <a:bodyPr/>
          <a:lstStyle>
            <a:lvl1pPr>
              <a:defRPr/>
            </a:lvl1pPr>
          </a:lstStyle>
          <a:p>
            <a:fld id="{CFBEDAE4-F052-554A-AD75-6AB484A92AF2}" type="slidenum">
              <a:rPr lang="en-US" altLang="en-US"/>
              <a:pPr/>
              <a:t>‹#›</a:t>
            </a:fld>
            <a:endParaRPr lang="en-US" altLang="en-US"/>
          </a:p>
        </p:txBody>
      </p:sp>
    </p:spTree>
    <p:extLst>
      <p:ext uri="{BB962C8B-B14F-4D97-AF65-F5344CB8AC3E}">
        <p14:creationId xmlns:p14="http://schemas.microsoft.com/office/powerpoint/2010/main" val="2894708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EF156453-4FD2-AE66-4175-277B988E94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0B749-A81B-84DE-DBD4-62068D49E9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EC2E8D-D98F-3B83-4B3F-FF09A9871C70}"/>
              </a:ext>
            </a:extLst>
          </p:cNvPr>
          <p:cNvSpPr>
            <a:spLocks noGrp="1" noChangeArrowheads="1"/>
          </p:cNvSpPr>
          <p:nvPr>
            <p:ph type="sldNum" sz="quarter" idx="12"/>
          </p:nvPr>
        </p:nvSpPr>
        <p:spPr>
          <a:ln/>
        </p:spPr>
        <p:txBody>
          <a:bodyPr/>
          <a:lstStyle>
            <a:lvl1pPr>
              <a:defRPr/>
            </a:lvl1pPr>
          </a:lstStyle>
          <a:p>
            <a:fld id="{82A6DF7F-3653-B741-A584-FBEADA36EA92}" type="slidenum">
              <a:rPr lang="en-US" altLang="en-US"/>
              <a:pPr/>
              <a:t>‹#›</a:t>
            </a:fld>
            <a:endParaRPr lang="en-US" altLang="en-US"/>
          </a:p>
        </p:txBody>
      </p:sp>
    </p:spTree>
    <p:extLst>
      <p:ext uri="{BB962C8B-B14F-4D97-AF65-F5344CB8AC3E}">
        <p14:creationId xmlns:p14="http://schemas.microsoft.com/office/powerpoint/2010/main" val="97745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mi-NZ"/>
              <a:t>Click to edit Master text styles</a:t>
            </a:r>
          </a:p>
        </p:txBody>
      </p:sp>
      <p:sp>
        <p:nvSpPr>
          <p:cNvPr id="4" name="Rectangle 4">
            <a:extLst>
              <a:ext uri="{FF2B5EF4-FFF2-40B4-BE49-F238E27FC236}">
                <a16:creationId xmlns:a16="http://schemas.microsoft.com/office/drawing/2014/main" id="{5DE04B8C-A252-126A-8950-533AA67E1F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C4C787-939D-9A63-19C0-5F0BAF5C8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E7FBA7-47D5-324C-B6F7-C36735776D21}"/>
              </a:ext>
            </a:extLst>
          </p:cNvPr>
          <p:cNvSpPr>
            <a:spLocks noGrp="1" noChangeArrowheads="1"/>
          </p:cNvSpPr>
          <p:nvPr>
            <p:ph type="sldNum" sz="quarter" idx="12"/>
          </p:nvPr>
        </p:nvSpPr>
        <p:spPr>
          <a:ln/>
        </p:spPr>
        <p:txBody>
          <a:bodyPr/>
          <a:lstStyle>
            <a:lvl1pPr>
              <a:defRPr/>
            </a:lvl1pPr>
          </a:lstStyle>
          <a:p>
            <a:fld id="{FB853D47-CD83-484B-89CB-C46E7F9AD75A}" type="slidenum">
              <a:rPr lang="en-US" altLang="en-US"/>
              <a:pPr/>
              <a:t>‹#›</a:t>
            </a:fld>
            <a:endParaRPr lang="en-US" altLang="en-US"/>
          </a:p>
        </p:txBody>
      </p:sp>
    </p:spTree>
    <p:extLst>
      <p:ext uri="{BB962C8B-B14F-4D97-AF65-F5344CB8AC3E}">
        <p14:creationId xmlns:p14="http://schemas.microsoft.com/office/powerpoint/2010/main" val="365334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Rectangle 4">
            <a:extLst>
              <a:ext uri="{FF2B5EF4-FFF2-40B4-BE49-F238E27FC236}">
                <a16:creationId xmlns:a16="http://schemas.microsoft.com/office/drawing/2014/main" id="{1E685551-215A-2DA1-1E81-D2F58EC178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CFC40E-F5CA-BB10-1ADE-4C05757BE3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51B6A9-A19B-DA2F-D0DC-9410B44A6055}"/>
              </a:ext>
            </a:extLst>
          </p:cNvPr>
          <p:cNvSpPr>
            <a:spLocks noGrp="1" noChangeArrowheads="1"/>
          </p:cNvSpPr>
          <p:nvPr>
            <p:ph type="sldNum" sz="quarter" idx="12"/>
          </p:nvPr>
        </p:nvSpPr>
        <p:spPr>
          <a:ln/>
        </p:spPr>
        <p:txBody>
          <a:bodyPr/>
          <a:lstStyle>
            <a:lvl1pPr>
              <a:defRPr/>
            </a:lvl1pPr>
          </a:lstStyle>
          <a:p>
            <a:fld id="{5A099123-5EAD-BB42-A68F-0C934E97D9C8}" type="slidenum">
              <a:rPr lang="en-US" altLang="en-US"/>
              <a:pPr/>
              <a:t>‹#›</a:t>
            </a:fld>
            <a:endParaRPr lang="en-US" altLang="en-US"/>
          </a:p>
        </p:txBody>
      </p:sp>
    </p:spTree>
    <p:extLst>
      <p:ext uri="{BB962C8B-B14F-4D97-AF65-F5344CB8AC3E}">
        <p14:creationId xmlns:p14="http://schemas.microsoft.com/office/powerpoint/2010/main" val="321630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Rectangle 4">
            <a:extLst>
              <a:ext uri="{FF2B5EF4-FFF2-40B4-BE49-F238E27FC236}">
                <a16:creationId xmlns:a16="http://schemas.microsoft.com/office/drawing/2014/main" id="{FA6609CE-0C75-08CA-7518-A78B3CF65B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D1EF8B-30F9-B85F-A40C-06339E2D63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8DFA23-D28E-F9C8-1F6D-3002E3FE4668}"/>
              </a:ext>
            </a:extLst>
          </p:cNvPr>
          <p:cNvSpPr>
            <a:spLocks noGrp="1" noChangeArrowheads="1"/>
          </p:cNvSpPr>
          <p:nvPr>
            <p:ph type="sldNum" sz="quarter" idx="12"/>
          </p:nvPr>
        </p:nvSpPr>
        <p:spPr>
          <a:ln/>
        </p:spPr>
        <p:txBody>
          <a:bodyPr/>
          <a:lstStyle>
            <a:lvl1pPr>
              <a:defRPr/>
            </a:lvl1pPr>
          </a:lstStyle>
          <a:p>
            <a:fld id="{925C23A9-F2D3-554A-BF6B-103C75EC429D}" type="slidenum">
              <a:rPr lang="en-US" altLang="en-US"/>
              <a:pPr/>
              <a:t>‹#›</a:t>
            </a:fld>
            <a:endParaRPr lang="en-US" altLang="en-US"/>
          </a:p>
        </p:txBody>
      </p:sp>
    </p:spTree>
    <p:extLst>
      <p:ext uri="{BB962C8B-B14F-4D97-AF65-F5344CB8AC3E}">
        <p14:creationId xmlns:p14="http://schemas.microsoft.com/office/powerpoint/2010/main" val="177324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Rectangle 4">
            <a:extLst>
              <a:ext uri="{FF2B5EF4-FFF2-40B4-BE49-F238E27FC236}">
                <a16:creationId xmlns:a16="http://schemas.microsoft.com/office/drawing/2014/main" id="{892E7670-62E0-F62D-F8CD-B10E3D2634E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EF79823-D054-D03C-A18B-96A82493F8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16FF78B-63BB-16B6-CBBC-DA6DB1943CC8}"/>
              </a:ext>
            </a:extLst>
          </p:cNvPr>
          <p:cNvSpPr>
            <a:spLocks noGrp="1" noChangeArrowheads="1"/>
          </p:cNvSpPr>
          <p:nvPr>
            <p:ph type="sldNum" sz="quarter" idx="12"/>
          </p:nvPr>
        </p:nvSpPr>
        <p:spPr>
          <a:ln/>
        </p:spPr>
        <p:txBody>
          <a:bodyPr/>
          <a:lstStyle>
            <a:lvl1pPr>
              <a:defRPr/>
            </a:lvl1pPr>
          </a:lstStyle>
          <a:p>
            <a:fld id="{FD4D5F36-45FD-F94B-9E96-D07A83EBADFC}" type="slidenum">
              <a:rPr lang="en-US" altLang="en-US"/>
              <a:pPr/>
              <a:t>‹#›</a:t>
            </a:fld>
            <a:endParaRPr lang="en-US" altLang="en-US"/>
          </a:p>
        </p:txBody>
      </p:sp>
    </p:spTree>
    <p:extLst>
      <p:ext uri="{BB962C8B-B14F-4D97-AF65-F5344CB8AC3E}">
        <p14:creationId xmlns:p14="http://schemas.microsoft.com/office/powerpoint/2010/main" val="3480198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7C2CA2-F150-1B49-38F5-56BA87CA89C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8A6E4C-A74B-F6DD-4B54-0EA4AA836B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C13DF98-675C-17F2-E5F8-202BA0EA294C}"/>
              </a:ext>
            </a:extLst>
          </p:cNvPr>
          <p:cNvSpPr>
            <a:spLocks noGrp="1" noChangeArrowheads="1"/>
          </p:cNvSpPr>
          <p:nvPr>
            <p:ph type="sldNum" sz="quarter" idx="12"/>
          </p:nvPr>
        </p:nvSpPr>
        <p:spPr>
          <a:ln/>
        </p:spPr>
        <p:txBody>
          <a:bodyPr/>
          <a:lstStyle>
            <a:lvl1pPr>
              <a:defRPr/>
            </a:lvl1pPr>
          </a:lstStyle>
          <a:p>
            <a:fld id="{979DF004-8F47-E14A-B47E-94BF80D12BE5}" type="slidenum">
              <a:rPr lang="en-US" altLang="en-US"/>
              <a:pPr/>
              <a:t>‹#›</a:t>
            </a:fld>
            <a:endParaRPr lang="en-US" altLang="en-US"/>
          </a:p>
        </p:txBody>
      </p:sp>
    </p:spTree>
    <p:extLst>
      <p:ext uri="{BB962C8B-B14F-4D97-AF65-F5344CB8AC3E}">
        <p14:creationId xmlns:p14="http://schemas.microsoft.com/office/powerpoint/2010/main" val="2995184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Rectangle 4">
            <a:extLst>
              <a:ext uri="{FF2B5EF4-FFF2-40B4-BE49-F238E27FC236}">
                <a16:creationId xmlns:a16="http://schemas.microsoft.com/office/drawing/2014/main" id="{A7A036DC-3F84-AC99-B813-93E5C5B84F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3E4C54-EBAB-82A8-A19B-9E4A3FBB4C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2912A0-3E9B-6CF7-5444-5F26D727D76C}"/>
              </a:ext>
            </a:extLst>
          </p:cNvPr>
          <p:cNvSpPr>
            <a:spLocks noGrp="1" noChangeArrowheads="1"/>
          </p:cNvSpPr>
          <p:nvPr>
            <p:ph type="sldNum" sz="quarter" idx="12"/>
          </p:nvPr>
        </p:nvSpPr>
        <p:spPr>
          <a:ln/>
        </p:spPr>
        <p:txBody>
          <a:bodyPr/>
          <a:lstStyle>
            <a:lvl1pPr>
              <a:defRPr/>
            </a:lvl1pPr>
          </a:lstStyle>
          <a:p>
            <a:fld id="{41398DBF-C276-2047-8868-873ED0B63463}" type="slidenum">
              <a:rPr lang="en-US" altLang="en-US"/>
              <a:pPr/>
              <a:t>‹#›</a:t>
            </a:fld>
            <a:endParaRPr lang="en-US" altLang="en-US"/>
          </a:p>
        </p:txBody>
      </p:sp>
    </p:spTree>
    <p:extLst>
      <p:ext uri="{BB962C8B-B14F-4D97-AF65-F5344CB8AC3E}">
        <p14:creationId xmlns:p14="http://schemas.microsoft.com/office/powerpoint/2010/main" val="2908165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Rectangle 4">
            <a:extLst>
              <a:ext uri="{FF2B5EF4-FFF2-40B4-BE49-F238E27FC236}">
                <a16:creationId xmlns:a16="http://schemas.microsoft.com/office/drawing/2014/main" id="{724CAEBA-FCBF-804D-A433-FD7EB8967A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4E7861-1668-A31A-68ED-B01B04E5ED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94143E-8AF5-54C4-F433-7C17DD06AC93}"/>
              </a:ext>
            </a:extLst>
          </p:cNvPr>
          <p:cNvSpPr>
            <a:spLocks noGrp="1" noChangeArrowheads="1"/>
          </p:cNvSpPr>
          <p:nvPr>
            <p:ph type="sldNum" sz="quarter" idx="12"/>
          </p:nvPr>
        </p:nvSpPr>
        <p:spPr>
          <a:ln/>
        </p:spPr>
        <p:txBody>
          <a:bodyPr/>
          <a:lstStyle>
            <a:lvl1pPr>
              <a:defRPr/>
            </a:lvl1pPr>
          </a:lstStyle>
          <a:p>
            <a:fld id="{DE2F02F2-74A4-C04C-8D51-DBF07C60B1BD}" type="slidenum">
              <a:rPr lang="en-US" altLang="en-US"/>
              <a:pPr/>
              <a:t>‹#›</a:t>
            </a:fld>
            <a:endParaRPr lang="en-US" altLang="en-US"/>
          </a:p>
        </p:txBody>
      </p:sp>
    </p:spTree>
    <p:extLst>
      <p:ext uri="{BB962C8B-B14F-4D97-AF65-F5344CB8AC3E}">
        <p14:creationId xmlns:p14="http://schemas.microsoft.com/office/powerpoint/2010/main" val="382887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57BF25-5994-D4EA-2217-C193AD5C387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2DC99EA-67CD-D8E1-E4A5-E0ED473E1B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7246BD2-1520-874F-9784-F6DFCDEB65D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eaLnBrk="1" hangingPunct="1">
              <a:defRPr sz="13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2B5B50CD-22BC-504B-9204-87CF03CBF15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ctr" eaLnBrk="1" hangingPunct="1">
              <a:defRPr sz="13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5D37D2F2-35A7-4740-91EF-60CE2D4D2F5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1" hangingPunct="1">
              <a:defRPr sz="1300"/>
            </a:lvl1pPr>
          </a:lstStyle>
          <a:p>
            <a:fld id="{E44E2B60-AD3E-5A4D-96FA-AE780395529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820738" rtl="0" eaLnBrk="0" fontAlgn="base" hangingPunct="0">
        <a:spcBef>
          <a:spcPct val="0"/>
        </a:spcBef>
        <a:spcAft>
          <a:spcPct val="0"/>
        </a:spcAft>
        <a:defRPr sz="3900">
          <a:solidFill>
            <a:schemeClr val="tx2"/>
          </a:solidFill>
          <a:latin typeface="+mj-lt"/>
          <a:ea typeface="ＭＳ Ｐゴシック" panose="020B0600070205080204" pitchFamily="34" charset="-128"/>
          <a:cs typeface="MS PGothic" charset="0"/>
        </a:defRPr>
      </a:lvl1pPr>
      <a:lvl2pPr algn="ctr" defTabSz="820738" rtl="0" eaLnBrk="0" fontAlgn="base" hangingPunct="0">
        <a:spcBef>
          <a:spcPct val="0"/>
        </a:spcBef>
        <a:spcAft>
          <a:spcPct val="0"/>
        </a:spcAft>
        <a:defRPr sz="3900">
          <a:solidFill>
            <a:schemeClr val="tx2"/>
          </a:solidFill>
          <a:latin typeface="Arial" pitchFamily="-109" charset="0"/>
          <a:ea typeface="ＭＳ Ｐゴシック" panose="020B0600070205080204" pitchFamily="34" charset="-128"/>
          <a:cs typeface="MS PGothic" charset="0"/>
        </a:defRPr>
      </a:lvl2pPr>
      <a:lvl3pPr algn="ctr" defTabSz="820738" rtl="0" eaLnBrk="0" fontAlgn="base" hangingPunct="0">
        <a:spcBef>
          <a:spcPct val="0"/>
        </a:spcBef>
        <a:spcAft>
          <a:spcPct val="0"/>
        </a:spcAft>
        <a:defRPr sz="3900">
          <a:solidFill>
            <a:schemeClr val="tx2"/>
          </a:solidFill>
          <a:latin typeface="Arial" pitchFamily="-109" charset="0"/>
          <a:ea typeface="ＭＳ Ｐゴシック" panose="020B0600070205080204" pitchFamily="34" charset="-128"/>
          <a:cs typeface="MS PGothic" charset="0"/>
        </a:defRPr>
      </a:lvl3pPr>
      <a:lvl4pPr algn="ctr" defTabSz="820738" rtl="0" eaLnBrk="0" fontAlgn="base" hangingPunct="0">
        <a:spcBef>
          <a:spcPct val="0"/>
        </a:spcBef>
        <a:spcAft>
          <a:spcPct val="0"/>
        </a:spcAft>
        <a:defRPr sz="3900">
          <a:solidFill>
            <a:schemeClr val="tx2"/>
          </a:solidFill>
          <a:latin typeface="Arial" pitchFamily="-109" charset="0"/>
          <a:ea typeface="ＭＳ Ｐゴシック" panose="020B0600070205080204" pitchFamily="34" charset="-128"/>
          <a:cs typeface="MS PGothic" charset="0"/>
        </a:defRPr>
      </a:lvl4pPr>
      <a:lvl5pPr algn="ctr" defTabSz="820738" rtl="0" eaLnBrk="0" fontAlgn="base" hangingPunct="0">
        <a:spcBef>
          <a:spcPct val="0"/>
        </a:spcBef>
        <a:spcAft>
          <a:spcPct val="0"/>
        </a:spcAft>
        <a:defRPr sz="3900">
          <a:solidFill>
            <a:schemeClr val="tx2"/>
          </a:solidFill>
          <a:latin typeface="Arial" pitchFamily="-109" charset="0"/>
          <a:ea typeface="ＭＳ Ｐゴシック" panose="020B0600070205080204" pitchFamily="34" charset="-128"/>
          <a:cs typeface="MS PGothic" charset="0"/>
        </a:defRPr>
      </a:lvl5pPr>
      <a:lvl6pPr marL="457200" algn="ctr" defTabSz="820738" rtl="0" fontAlgn="base">
        <a:spcBef>
          <a:spcPct val="0"/>
        </a:spcBef>
        <a:spcAft>
          <a:spcPct val="0"/>
        </a:spcAft>
        <a:defRPr sz="3900">
          <a:solidFill>
            <a:schemeClr val="tx2"/>
          </a:solidFill>
          <a:latin typeface="Arial" pitchFamily="-109" charset="0"/>
        </a:defRPr>
      </a:lvl6pPr>
      <a:lvl7pPr marL="914400" algn="ctr" defTabSz="820738" rtl="0" fontAlgn="base">
        <a:spcBef>
          <a:spcPct val="0"/>
        </a:spcBef>
        <a:spcAft>
          <a:spcPct val="0"/>
        </a:spcAft>
        <a:defRPr sz="3900">
          <a:solidFill>
            <a:schemeClr val="tx2"/>
          </a:solidFill>
          <a:latin typeface="Arial" pitchFamily="-109" charset="0"/>
        </a:defRPr>
      </a:lvl7pPr>
      <a:lvl8pPr marL="1371600" algn="ctr" defTabSz="820738" rtl="0" fontAlgn="base">
        <a:spcBef>
          <a:spcPct val="0"/>
        </a:spcBef>
        <a:spcAft>
          <a:spcPct val="0"/>
        </a:spcAft>
        <a:defRPr sz="3900">
          <a:solidFill>
            <a:schemeClr val="tx2"/>
          </a:solidFill>
          <a:latin typeface="Arial" pitchFamily="-109" charset="0"/>
        </a:defRPr>
      </a:lvl8pPr>
      <a:lvl9pPr marL="1828800" algn="ctr" defTabSz="820738" rtl="0" fontAlgn="base">
        <a:spcBef>
          <a:spcPct val="0"/>
        </a:spcBef>
        <a:spcAft>
          <a:spcPct val="0"/>
        </a:spcAft>
        <a:defRPr sz="3900">
          <a:solidFill>
            <a:schemeClr val="tx2"/>
          </a:solidFill>
          <a:latin typeface="Arial" pitchFamily="-109" charset="0"/>
        </a:defRPr>
      </a:lvl9pPr>
    </p:titleStyle>
    <p:bodyStyle>
      <a:lvl1pPr marL="307975" indent="-307975" algn="l" defTabSz="820738" rtl="0" eaLnBrk="0" fontAlgn="base" hangingPunct="0">
        <a:spcBef>
          <a:spcPct val="20000"/>
        </a:spcBef>
        <a:spcAft>
          <a:spcPct val="0"/>
        </a:spcAft>
        <a:buChar char="•"/>
        <a:defRPr sz="2900">
          <a:solidFill>
            <a:schemeClr val="tx1"/>
          </a:solidFill>
          <a:latin typeface="+mn-lt"/>
          <a:ea typeface="ＭＳ Ｐゴシック" panose="020B0600070205080204" pitchFamily="34" charset="-128"/>
          <a:cs typeface="MS PGothic" charset="0"/>
        </a:defRPr>
      </a:lvl1pPr>
      <a:lvl2pPr marL="666750" indent="-257175" algn="l" defTabSz="820738" rtl="0" eaLnBrk="0" fontAlgn="base" hangingPunct="0">
        <a:spcBef>
          <a:spcPct val="20000"/>
        </a:spcBef>
        <a:spcAft>
          <a:spcPct val="0"/>
        </a:spcAft>
        <a:buChar char="–"/>
        <a:defRPr sz="2500">
          <a:solidFill>
            <a:schemeClr val="tx1"/>
          </a:solidFill>
          <a:latin typeface="+mn-lt"/>
          <a:ea typeface="ＭＳ Ｐゴシック" panose="020B0600070205080204" pitchFamily="34" charset="-128"/>
          <a:cs typeface="MS PGothic" charset="0"/>
        </a:defRPr>
      </a:lvl2pPr>
      <a:lvl3pPr marL="1025525" indent="-204788" algn="l" defTabSz="820738" rtl="0" eaLnBrk="0" fontAlgn="base" hangingPunct="0">
        <a:spcBef>
          <a:spcPct val="20000"/>
        </a:spcBef>
        <a:spcAft>
          <a:spcPct val="0"/>
        </a:spcAft>
        <a:buChar char="•"/>
        <a:defRPr sz="2200">
          <a:solidFill>
            <a:schemeClr val="tx1"/>
          </a:solidFill>
          <a:latin typeface="+mn-lt"/>
          <a:ea typeface="ＭＳ Ｐゴシック" panose="020B0600070205080204" pitchFamily="34" charset="-128"/>
          <a:cs typeface="MS PGothic" charset="0"/>
        </a:defRPr>
      </a:lvl3pPr>
      <a:lvl4pPr marL="1436688" indent="-206375" algn="l" defTabSz="820738" rtl="0" eaLnBrk="0" fontAlgn="base" hangingPunct="0">
        <a:spcBef>
          <a:spcPct val="20000"/>
        </a:spcBef>
        <a:spcAft>
          <a:spcPct val="0"/>
        </a:spcAft>
        <a:buChar char="–"/>
        <a:defRPr>
          <a:solidFill>
            <a:schemeClr val="tx1"/>
          </a:solidFill>
          <a:latin typeface="+mn-lt"/>
          <a:ea typeface="ＭＳ Ｐゴシック" panose="020B0600070205080204" pitchFamily="34" charset="-128"/>
          <a:cs typeface="MS PGothic" charset="0"/>
        </a:defRPr>
      </a:lvl4pPr>
      <a:lvl5pPr marL="1846263" indent="-204788" algn="l" defTabSz="820738" rtl="0" eaLnBrk="0" fontAlgn="base" hangingPunct="0">
        <a:spcBef>
          <a:spcPct val="20000"/>
        </a:spcBef>
        <a:spcAft>
          <a:spcPct val="0"/>
        </a:spcAft>
        <a:buChar char="»"/>
        <a:defRPr>
          <a:solidFill>
            <a:schemeClr val="tx1"/>
          </a:solidFill>
          <a:latin typeface="+mn-lt"/>
          <a:ea typeface="ＭＳ Ｐゴシック" panose="020B0600070205080204" pitchFamily="34" charset="-128"/>
          <a:cs typeface="MS PGothic" charset="0"/>
        </a:defRPr>
      </a:lvl5pPr>
      <a:lvl6pPr marL="2303463" indent="-204788" algn="l" defTabSz="820738" rtl="0" fontAlgn="base">
        <a:spcBef>
          <a:spcPct val="20000"/>
        </a:spcBef>
        <a:spcAft>
          <a:spcPct val="0"/>
        </a:spcAft>
        <a:buChar char="»"/>
        <a:defRPr>
          <a:solidFill>
            <a:schemeClr val="tx1"/>
          </a:solidFill>
          <a:latin typeface="+mn-lt"/>
          <a:ea typeface="ＭＳ Ｐゴシック" pitchFamily="-109" charset="-128"/>
        </a:defRPr>
      </a:lvl6pPr>
      <a:lvl7pPr marL="2760663" indent="-204788" algn="l" defTabSz="820738" rtl="0" fontAlgn="base">
        <a:spcBef>
          <a:spcPct val="20000"/>
        </a:spcBef>
        <a:spcAft>
          <a:spcPct val="0"/>
        </a:spcAft>
        <a:buChar char="»"/>
        <a:defRPr>
          <a:solidFill>
            <a:schemeClr val="tx1"/>
          </a:solidFill>
          <a:latin typeface="+mn-lt"/>
          <a:ea typeface="ＭＳ Ｐゴシック" pitchFamily="-109" charset="-128"/>
        </a:defRPr>
      </a:lvl7pPr>
      <a:lvl8pPr marL="3217863" indent="-204788" algn="l" defTabSz="820738" rtl="0" fontAlgn="base">
        <a:spcBef>
          <a:spcPct val="20000"/>
        </a:spcBef>
        <a:spcAft>
          <a:spcPct val="0"/>
        </a:spcAft>
        <a:buChar char="»"/>
        <a:defRPr>
          <a:solidFill>
            <a:schemeClr val="tx1"/>
          </a:solidFill>
          <a:latin typeface="+mn-lt"/>
          <a:ea typeface="ＭＳ Ｐゴシック" pitchFamily="-109" charset="-128"/>
        </a:defRPr>
      </a:lvl8pPr>
      <a:lvl9pPr marL="3675063" indent="-204788" algn="l" defTabSz="820738" rtl="0" fontAlgn="base">
        <a:spcBef>
          <a:spcPct val="20000"/>
        </a:spcBef>
        <a:spcAft>
          <a:spcPct val="0"/>
        </a:spcAft>
        <a:buChar char="»"/>
        <a:defRPr>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educationnext.org/full-measure-of-a-teacher-using-value-added-assess-effects-student-behavior/"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ksbe.edu/_assets/spi/pdfs/CBE_relationship_to_student_outcome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5">
            <a:extLst>
              <a:ext uri="{FF2B5EF4-FFF2-40B4-BE49-F238E27FC236}">
                <a16:creationId xmlns:a16="http://schemas.microsoft.com/office/drawing/2014/main" id="{63ED2510-DC2E-F799-AC43-DE7E2DCE16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720103-309B-AE47-A71D-E85820E5EBBC}" type="slidenum">
              <a:rPr lang="en-US" altLang="en-US" sz="1300"/>
              <a:pPr>
                <a:spcBef>
                  <a:spcPct val="0"/>
                </a:spcBef>
                <a:buFontTx/>
                <a:buNone/>
              </a:pPr>
              <a:t>1</a:t>
            </a:fld>
            <a:endParaRPr lang="en-US" altLang="en-US" sz="1300"/>
          </a:p>
        </p:txBody>
      </p:sp>
      <p:sp>
        <p:nvSpPr>
          <p:cNvPr id="15362" name="Rectangle 2">
            <a:extLst>
              <a:ext uri="{FF2B5EF4-FFF2-40B4-BE49-F238E27FC236}">
                <a16:creationId xmlns:a16="http://schemas.microsoft.com/office/drawing/2014/main" id="{CF9BAE17-4A25-8E41-A17C-F2CC9A67994B}"/>
              </a:ext>
            </a:extLst>
          </p:cNvPr>
          <p:cNvSpPr>
            <a:spLocks noGrp="1" noChangeArrowheads="1"/>
          </p:cNvSpPr>
          <p:nvPr>
            <p:ph type="ctrTitle"/>
          </p:nvPr>
        </p:nvSpPr>
        <p:spPr>
          <a:xfrm>
            <a:off x="9861" y="-11654"/>
            <a:ext cx="9144000" cy="2743200"/>
          </a:xfrm>
        </p:spPr>
        <p:txBody>
          <a:bodyPr/>
          <a:lstStyle/>
          <a:p>
            <a:pPr>
              <a:defRPr/>
            </a:pPr>
            <a:br>
              <a:rPr lang="en-US" dirty="0"/>
            </a:br>
            <a:r>
              <a:rPr lang="en-US" b="1" dirty="0"/>
              <a:t>Improving American Indian Education Through Culturally Responsive Education</a:t>
            </a:r>
            <a:br>
              <a:rPr lang="en-US" b="1" dirty="0"/>
            </a:br>
            <a:br>
              <a:rPr lang="en-US" b="1" dirty="0">
                <a:solidFill>
                  <a:schemeClr val="accent2">
                    <a:lumMod val="50000"/>
                  </a:schemeClr>
                </a:solidFill>
                <a:ea typeface="MS PGothic" panose="020B0600070205080204" pitchFamily="34" charset="-128"/>
              </a:rPr>
            </a:br>
            <a:endParaRPr lang="en-US" sz="2800" dirty="0">
              <a:solidFill>
                <a:schemeClr val="accent2">
                  <a:lumMod val="50000"/>
                </a:schemeClr>
              </a:solidFill>
              <a:ea typeface="MS PGothic" panose="020B0600070205080204" pitchFamily="34" charset="-128"/>
            </a:endParaRPr>
          </a:p>
        </p:txBody>
      </p:sp>
      <p:sp>
        <p:nvSpPr>
          <p:cNvPr id="15363" name="Rectangle 3">
            <a:extLst>
              <a:ext uri="{FF2B5EF4-FFF2-40B4-BE49-F238E27FC236}">
                <a16:creationId xmlns:a16="http://schemas.microsoft.com/office/drawing/2014/main" id="{E751D851-3F61-EE70-7853-5C0B00C12312}"/>
              </a:ext>
            </a:extLst>
          </p:cNvPr>
          <p:cNvSpPr>
            <a:spLocks noGrp="1" noChangeArrowheads="1"/>
          </p:cNvSpPr>
          <p:nvPr>
            <p:ph type="subTitle" idx="1"/>
          </p:nvPr>
        </p:nvSpPr>
        <p:spPr>
          <a:xfrm>
            <a:off x="-1" y="2590800"/>
            <a:ext cx="9134139" cy="2133600"/>
          </a:xfrm>
        </p:spPr>
        <p:txBody>
          <a:bodyPr/>
          <a:lstStyle/>
          <a:p>
            <a:endParaRPr lang="en-US" altLang="en-US" sz="3200" b="1" dirty="0"/>
          </a:p>
          <a:p>
            <a:r>
              <a:rPr lang="en-US" altLang="en-US" sz="2800" b="1" dirty="0"/>
              <a:t>Jon </a:t>
            </a:r>
            <a:r>
              <a:rPr lang="en-US" altLang="en-US" sz="2800" b="1" dirty="0" err="1"/>
              <a:t>Reyhner</a:t>
            </a:r>
            <a:r>
              <a:rPr lang="en-US" altLang="en-US" sz="2800" b="1" dirty="0"/>
              <a:t>, Professor </a:t>
            </a:r>
            <a:r>
              <a:rPr lang="en-US" altLang="en-US" sz="2800" b="1"/>
              <a:t>of Education</a:t>
            </a:r>
            <a:endParaRPr lang="en-US" altLang="en-US" sz="2800" b="1" dirty="0"/>
          </a:p>
          <a:p>
            <a:r>
              <a:rPr lang="en-US" altLang="en-US" sz="2800" b="1" dirty="0"/>
              <a:t>AIITEC/SILS June 17, 2022</a:t>
            </a:r>
          </a:p>
          <a:p>
            <a:r>
              <a:rPr lang="en-US" altLang="en-US" sz="2800" b="1" dirty="0"/>
              <a:t>Flagstaff, Arizona</a:t>
            </a:r>
            <a:endParaRPr lang="en-US" altLang="en-US" sz="2800" dirty="0"/>
          </a:p>
          <a:p>
            <a:endParaRPr lang="en-US" altLang="en-US" sz="3200" b="1" dirty="0"/>
          </a:p>
        </p:txBody>
      </p:sp>
      <p:pic>
        <p:nvPicPr>
          <p:cNvPr id="15364" name="Picture 4">
            <a:extLst>
              <a:ext uri="{FF2B5EF4-FFF2-40B4-BE49-F238E27FC236}">
                <a16:creationId xmlns:a16="http://schemas.microsoft.com/office/drawing/2014/main" id="{15F94775-B418-3DCB-25FB-23C99AB69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44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3">
            <a:extLst>
              <a:ext uri="{FF2B5EF4-FFF2-40B4-BE49-F238E27FC236}">
                <a16:creationId xmlns:a16="http://schemas.microsoft.com/office/drawing/2014/main" id="{DCF280A2-A38E-004D-B010-C12F552210D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4363">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557213" indent="-214313" defTabSz="614363">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857250" indent="-171450" defTabSz="614363">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200150" indent="-171450" defTabSz="614363">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1543050" indent="-171450" defTabSz="614363">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0002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4574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29146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3718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AC7B7F9-80A6-9E49-85AB-D3C199474EA9}" type="slidenum">
              <a:rPr lang="en-US" altLang="en-US" sz="900"/>
              <a:pPr>
                <a:spcBef>
                  <a:spcPct val="0"/>
                </a:spcBef>
                <a:buFontTx/>
                <a:buNone/>
              </a:pPr>
              <a:t>10</a:t>
            </a:fld>
            <a:endParaRPr lang="en-US" altLang="en-US" sz="900"/>
          </a:p>
        </p:txBody>
      </p:sp>
      <p:sp>
        <p:nvSpPr>
          <p:cNvPr id="30722" name="Text Box 2">
            <a:extLst>
              <a:ext uri="{FF2B5EF4-FFF2-40B4-BE49-F238E27FC236}">
                <a16:creationId xmlns:a16="http://schemas.microsoft.com/office/drawing/2014/main" id="{C3CF3265-38EB-834A-95FD-3A19BD11E7D7}"/>
              </a:ext>
            </a:extLst>
          </p:cNvPr>
          <p:cNvSpPr txBox="1">
            <a:spLocks noChangeArrowheads="1"/>
          </p:cNvSpPr>
          <p:nvPr/>
        </p:nvSpPr>
        <p:spPr bwMode="auto">
          <a:xfrm>
            <a:off x="0" y="685800"/>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charset="0"/>
                <a:ea typeface="ＭＳ Ｐゴシック" charset="-128"/>
              </a:defRPr>
            </a:lvl1pPr>
            <a:lvl2pPr marL="742950" indent="-285750">
              <a:spcBef>
                <a:spcPct val="20000"/>
              </a:spcBef>
              <a:buChar char="–"/>
              <a:defRPr sz="2500">
                <a:solidFill>
                  <a:schemeClr val="tx1"/>
                </a:solidFill>
                <a:latin typeface="Arial" charset="0"/>
                <a:ea typeface="ＭＳ Ｐゴシック" charset="-128"/>
              </a:defRPr>
            </a:lvl2pPr>
            <a:lvl3pPr marL="1143000" indent="-228600">
              <a:spcBef>
                <a:spcPct val="20000"/>
              </a:spcBef>
              <a:buChar char="•"/>
              <a:defRPr sz="2200">
                <a:solidFill>
                  <a:schemeClr val="tx1"/>
                </a:solidFill>
                <a:latin typeface="Arial" charset="0"/>
                <a:ea typeface="ＭＳ Ｐゴシック" charset="-128"/>
              </a:defRPr>
            </a:lvl3pPr>
            <a:lvl4pPr marL="1600200" indent="-228600">
              <a:spcBef>
                <a:spcPct val="20000"/>
              </a:spcBef>
              <a:buChar char="–"/>
              <a:defRPr>
                <a:solidFill>
                  <a:schemeClr val="tx1"/>
                </a:solidFill>
                <a:latin typeface="Arial" charset="0"/>
                <a:ea typeface="ＭＳ Ｐゴシック" charset="-128"/>
              </a:defRPr>
            </a:lvl4pPr>
            <a:lvl5pPr marL="2057400" indent="-228600">
              <a:spcBef>
                <a:spcPct val="20000"/>
              </a:spcBef>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charset="-128"/>
              </a:defRPr>
            </a:lvl9pPr>
          </a:lstStyle>
          <a:p>
            <a:pPr>
              <a:spcBef>
                <a:spcPct val="0"/>
              </a:spcBef>
              <a:buFontTx/>
              <a:buNone/>
              <a:defRPr/>
            </a:pPr>
            <a:r>
              <a:rPr lang="en-US" altLang="x-none" sz="2100" b="1" dirty="0">
                <a:solidFill>
                  <a:schemeClr val="bg2">
                    <a:lumMod val="50000"/>
                  </a:schemeClr>
                </a:solidFill>
                <a:latin typeface="Arial Narrow" charset="0"/>
              </a:rPr>
              <a:t>	</a:t>
            </a:r>
            <a:r>
              <a:rPr lang="en-US" altLang="x-none" sz="2800" dirty="0">
                <a:solidFill>
                  <a:schemeClr val="bg2">
                    <a:lumMod val="50000"/>
                  </a:schemeClr>
                </a:solidFill>
              </a:rPr>
              <a:t>Huffman (2010), among others, has marshaled considerable evidence that “rejects the notion that American Indian students must undergo some form of assimilation to succeed academically.” He found through his research how </a:t>
            </a:r>
            <a:r>
              <a:rPr lang="en-US" altLang="x-none" sz="2800" dirty="0">
                <a:solidFill>
                  <a:srgbClr val="FF0000"/>
                </a:solidFill>
              </a:rPr>
              <a:t>a “strong sense of cultural identity serves as an emotional and cultural anchor. Individuals gain self-assuredness, self-worth, even a sense of purpose from their ethnicity. </a:t>
            </a:r>
            <a:r>
              <a:rPr lang="en-US" altLang="x-none" sz="2800" dirty="0">
                <a:solidFill>
                  <a:schemeClr val="bg2">
                    <a:lumMod val="50000"/>
                  </a:schemeClr>
                </a:solidFill>
              </a:rPr>
              <a:t>By forging a strong cultural identity, individuals develop the confidence to explore a new culture and not be intimidated. They do not have to fear cultural loss through assimilation. They know who they are and why they are engaged in mainstream education.”</a:t>
            </a:r>
          </a:p>
          <a:p>
            <a:pPr>
              <a:spcBef>
                <a:spcPct val="0"/>
              </a:spcBef>
              <a:buFontTx/>
              <a:buNone/>
              <a:defRPr/>
            </a:pPr>
            <a:r>
              <a:rPr lang="en-US" altLang="x-none" sz="2800" dirty="0">
                <a:solidFill>
                  <a:schemeClr val="bg2">
                    <a:lumMod val="50000"/>
                  </a:schemeClr>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1">
            <a:extLst>
              <a:ext uri="{FF2B5EF4-FFF2-40B4-BE49-F238E27FC236}">
                <a16:creationId xmlns:a16="http://schemas.microsoft.com/office/drawing/2014/main" id="{AB6502A3-9F7F-9ADC-FC0A-62EAEFA108D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DF6A759-11CB-304F-BBA3-0FB5BC2613B2}" type="slidenum">
              <a:rPr lang="en-US" altLang="en-US" sz="1300"/>
              <a:pPr/>
              <a:t>11</a:t>
            </a:fld>
            <a:endParaRPr lang="en-US" altLang="en-US" sz="1300"/>
          </a:p>
        </p:txBody>
      </p:sp>
      <p:sp>
        <p:nvSpPr>
          <p:cNvPr id="43010" name="TextBox 2">
            <a:extLst>
              <a:ext uri="{FF2B5EF4-FFF2-40B4-BE49-F238E27FC236}">
                <a16:creationId xmlns:a16="http://schemas.microsoft.com/office/drawing/2014/main" id="{ACE184DC-942E-4006-93F7-A2A8DF8A815F}"/>
              </a:ext>
            </a:extLst>
          </p:cNvPr>
          <p:cNvSpPr txBox="1">
            <a:spLocks noChangeArrowheads="1"/>
          </p:cNvSpPr>
          <p:nvPr/>
        </p:nvSpPr>
        <p:spPr bwMode="auto">
          <a:xfrm>
            <a:off x="0" y="0"/>
            <a:ext cx="5540375"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sz="2000" dirty="0"/>
              <a:t>	</a:t>
            </a:r>
            <a:r>
              <a:rPr lang="en-US" altLang="en-US" sz="3200" dirty="0"/>
              <a:t>“Tribal identity for Native youth is especially critical as it serves to personalize an individual’s ethnicity and locates him/her socially, culturally, emotionally, and perhaps even spiritually. For a Native young person it is hard to conceive of any aspect of the maturation process more powerful than the development of one’s very identity.”</a:t>
            </a:r>
          </a:p>
          <a:p>
            <a:r>
              <a:rPr lang="en-US" altLang="en-US" sz="3200" dirty="0"/>
              <a:t>	--Terry Huffman, 2020</a:t>
            </a:r>
          </a:p>
        </p:txBody>
      </p:sp>
      <p:pic>
        <p:nvPicPr>
          <p:cNvPr id="43011" name="Picture 2">
            <a:extLst>
              <a:ext uri="{FF2B5EF4-FFF2-40B4-BE49-F238E27FC236}">
                <a16:creationId xmlns:a16="http://schemas.microsoft.com/office/drawing/2014/main" id="{9DF6FFC9-015E-BC31-60B8-6D2233C5E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75" y="762000"/>
            <a:ext cx="3603625"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3">
            <a:extLst>
              <a:ext uri="{FF2B5EF4-FFF2-40B4-BE49-F238E27FC236}">
                <a16:creationId xmlns:a16="http://schemas.microsoft.com/office/drawing/2014/main" id="{C469C6FC-5914-436D-B2FB-F3F3C9E5E2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4C25917-57AD-D346-876B-CA26952BE0C8}" type="slidenum">
              <a:rPr lang="en-US" altLang="en-US" sz="1300"/>
              <a:pPr>
                <a:spcBef>
                  <a:spcPct val="0"/>
                </a:spcBef>
                <a:buFontTx/>
                <a:buNone/>
              </a:pPr>
              <a:t>12</a:t>
            </a:fld>
            <a:endParaRPr lang="en-US" altLang="en-US" sz="1300"/>
          </a:p>
        </p:txBody>
      </p:sp>
      <p:sp>
        <p:nvSpPr>
          <p:cNvPr id="44034" name="Text Box 2">
            <a:extLst>
              <a:ext uri="{FF2B5EF4-FFF2-40B4-BE49-F238E27FC236}">
                <a16:creationId xmlns:a16="http://schemas.microsoft.com/office/drawing/2014/main" id="{946E56FE-9C2D-55D4-9C57-6541431C608E}"/>
              </a:ext>
            </a:extLst>
          </p:cNvPr>
          <p:cNvSpPr txBox="1">
            <a:spLocks noChangeArrowheads="1"/>
          </p:cNvSpPr>
          <p:nvPr/>
        </p:nvSpPr>
        <p:spPr bwMode="auto">
          <a:xfrm>
            <a:off x="0" y="228600"/>
            <a:ext cx="9144000" cy="648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0000"/>
                </a:solidFill>
              </a:rPr>
              <a:t>	</a:t>
            </a:r>
            <a:r>
              <a:rPr lang="en-US" altLang="en-US" sz="3200" dirty="0">
                <a:solidFill>
                  <a:srgbClr val="000000"/>
                </a:solidFill>
              </a:rPr>
              <a:t>In 2004, the U.S. Bureau of Indian Affair’s</a:t>
            </a:r>
            <a:r>
              <a:rPr lang="en-US" altLang="ja-JP" sz="3200" dirty="0">
                <a:solidFill>
                  <a:srgbClr val="000000"/>
                </a:solidFill>
              </a:rPr>
              <a:t> Office of Indian Education Programs (OIEP) held its third Language and Culture Preservation Conference in Albuquerque. OIEP director Ed Parisian welcomed the large gathering of Bureau educators to this meeting, emphasizing the BIA</a:t>
            </a:r>
            <a:r>
              <a:rPr lang="ja-JP" altLang="en-US" sz="3200">
                <a:solidFill>
                  <a:srgbClr val="000000"/>
                </a:solidFill>
              </a:rPr>
              <a:t>’</a:t>
            </a:r>
            <a:r>
              <a:rPr lang="en-US" altLang="ja-JP" sz="3200" dirty="0">
                <a:solidFill>
                  <a:srgbClr val="000000"/>
                </a:solidFill>
              </a:rPr>
              <a:t>s goal that </a:t>
            </a:r>
            <a:r>
              <a:rPr lang="ja-JP" altLang="en-US" sz="3200">
                <a:solidFill>
                  <a:srgbClr val="000000"/>
                </a:solidFill>
              </a:rPr>
              <a:t>“</a:t>
            </a:r>
            <a:r>
              <a:rPr lang="en-US" altLang="ja-JP" sz="3200" dirty="0">
                <a:solidFill>
                  <a:srgbClr val="000000"/>
                </a:solidFill>
              </a:rPr>
              <a:t>students will demonstrate knowledge of language and culture to improve academic achievement.</a:t>
            </a:r>
            <a:r>
              <a:rPr lang="ja-JP" altLang="en-US" sz="3200">
                <a:solidFill>
                  <a:srgbClr val="000000"/>
                </a:solidFill>
              </a:rPr>
              <a:t>”</a:t>
            </a:r>
            <a:r>
              <a:rPr lang="en-US" altLang="ja-JP" sz="3200" dirty="0">
                <a:solidFill>
                  <a:srgbClr val="000000"/>
                </a:solidFill>
              </a:rPr>
              <a:t> He went on to say that </a:t>
            </a:r>
            <a:r>
              <a:rPr lang="ja-JP" altLang="en-US" sz="3200">
                <a:solidFill>
                  <a:srgbClr val="000000"/>
                </a:solidFill>
              </a:rPr>
              <a:t>“</a:t>
            </a:r>
            <a:r>
              <a:rPr lang="en-US" altLang="ja-JP" sz="3200" dirty="0">
                <a:solidFill>
                  <a:srgbClr val="FF0000"/>
                </a:solidFill>
              </a:rPr>
              <a:t>we know from research and experience that individuals who are strongly rooted in their past—who know where they come from—are often best equipped to face the future</a:t>
            </a:r>
            <a:r>
              <a:rPr lang="en-US" altLang="ja-JP" sz="3200" dirty="0">
                <a:solidFill>
                  <a:srgbClr val="000000"/>
                </a:solidFill>
              </a:rPr>
              <a:t>.</a:t>
            </a:r>
            <a:r>
              <a:rPr lang="ja-JP" altLang="en-US" sz="3200">
                <a:solidFill>
                  <a:srgbClr val="000000"/>
                </a:solidFill>
              </a:rPr>
              <a:t>”</a:t>
            </a:r>
            <a:endParaRPr lang="en-US" altLang="en-US" sz="3200"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a:extLst>
              <a:ext uri="{FF2B5EF4-FFF2-40B4-BE49-F238E27FC236}">
                <a16:creationId xmlns:a16="http://schemas.microsoft.com/office/drawing/2014/main" id="{1BCD2C64-3670-6E9C-765F-24E609CE47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8FAC22E-DDFF-AB4C-80D6-059FE5CD9DF1}" type="slidenum">
              <a:rPr lang="en-US" altLang="en-US" sz="1300"/>
              <a:pPr>
                <a:spcBef>
                  <a:spcPct val="0"/>
                </a:spcBef>
                <a:buFontTx/>
                <a:buNone/>
              </a:pPr>
              <a:t>13</a:t>
            </a:fld>
            <a:endParaRPr lang="en-US" altLang="en-US" sz="1300"/>
          </a:p>
        </p:txBody>
      </p:sp>
      <p:sp>
        <p:nvSpPr>
          <p:cNvPr id="46082" name="Text Box 2">
            <a:extLst>
              <a:ext uri="{FF2B5EF4-FFF2-40B4-BE49-F238E27FC236}">
                <a16:creationId xmlns:a16="http://schemas.microsoft.com/office/drawing/2014/main" id="{11575125-3382-113C-2DF8-FD99EFDFC880}"/>
              </a:ext>
            </a:extLst>
          </p:cNvPr>
          <p:cNvSpPr txBox="1">
            <a:spLocks noChangeArrowheads="1"/>
          </p:cNvSpPr>
          <p:nvPr/>
        </p:nvSpPr>
        <p:spPr bwMode="auto">
          <a:xfrm>
            <a:off x="152400" y="228600"/>
            <a:ext cx="8991600"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dirty="0">
                <a:solidFill>
                  <a:srgbClr val="000000"/>
                </a:solidFill>
              </a:rPr>
              <a:t>	</a:t>
            </a:r>
            <a:r>
              <a:rPr lang="en-US" altLang="en-US" sz="3200" dirty="0">
                <a:solidFill>
                  <a:srgbClr val="000000"/>
                </a:solidFill>
              </a:rPr>
              <a:t>Dr. Evangeline Parsons Yazzie </a:t>
            </a:r>
          </a:p>
          <a:p>
            <a:pPr eaLnBrk="1" hangingPunct="1">
              <a:spcBef>
                <a:spcPct val="0"/>
              </a:spcBef>
              <a:buFontTx/>
              <a:buNone/>
            </a:pPr>
            <a:r>
              <a:rPr lang="en-US" altLang="en-US" sz="3200" dirty="0">
                <a:solidFill>
                  <a:srgbClr val="000000"/>
                </a:solidFill>
              </a:rPr>
              <a:t>found in her doctoral research that, </a:t>
            </a:r>
          </a:p>
          <a:p>
            <a:pPr eaLnBrk="1" hangingPunct="1">
              <a:spcBef>
                <a:spcPct val="0"/>
              </a:spcBef>
              <a:buFontTx/>
              <a:buNone/>
            </a:pPr>
            <a:r>
              <a:rPr lang="ja-JP" altLang="en-US" sz="3200">
                <a:solidFill>
                  <a:srgbClr val="000000"/>
                </a:solidFill>
              </a:rPr>
              <a:t>“</a:t>
            </a:r>
            <a:r>
              <a:rPr lang="en-US" altLang="ja-JP" sz="3200" dirty="0">
                <a:solidFill>
                  <a:srgbClr val="000000"/>
                </a:solidFill>
              </a:rPr>
              <a:t>Elder Navajos want to pass on their </a:t>
            </a:r>
          </a:p>
          <a:p>
            <a:pPr eaLnBrk="1" hangingPunct="1">
              <a:spcBef>
                <a:spcPct val="0"/>
              </a:spcBef>
              <a:buFontTx/>
              <a:buNone/>
            </a:pPr>
            <a:r>
              <a:rPr lang="en-US" altLang="ja-JP" sz="3200" dirty="0">
                <a:solidFill>
                  <a:srgbClr val="000000"/>
                </a:solidFill>
              </a:rPr>
              <a:t>knowledge and wisdom to the younger generation. Originally, this was the older people's responsibility. Today the younger generation does not know the language and is unable to accept the words of wisdom.</a:t>
            </a:r>
            <a:r>
              <a:rPr lang="ja-JP" altLang="en-US" sz="3200">
                <a:solidFill>
                  <a:srgbClr val="000000"/>
                </a:solidFill>
              </a:rPr>
              <a:t>”</a:t>
            </a:r>
            <a:r>
              <a:rPr lang="en-US" altLang="ja-JP" sz="3200" dirty="0">
                <a:solidFill>
                  <a:srgbClr val="000000"/>
                </a:solidFill>
              </a:rPr>
              <a:t> She continues, </a:t>
            </a:r>
            <a:r>
              <a:rPr lang="ja-JP" altLang="en-US" sz="3200">
                <a:solidFill>
                  <a:srgbClr val="000000"/>
                </a:solidFill>
              </a:rPr>
              <a:t>“</a:t>
            </a:r>
            <a:r>
              <a:rPr lang="en-US" altLang="ja-JP" sz="3200" dirty="0">
                <a:solidFill>
                  <a:srgbClr val="FF0000"/>
                </a:solidFill>
              </a:rPr>
              <a:t>The use of the native [Navajo] tongue is like therapy, specific native words express love and caring. Knowing the language presents one with a strong self-identity, a culture with which to identify, and a sense of wellness.</a:t>
            </a:r>
            <a:r>
              <a:rPr lang="ja-JP" altLang="en-US" sz="3200">
                <a:solidFill>
                  <a:srgbClr val="FF0000"/>
                </a:solidFill>
              </a:rPr>
              <a:t>”</a:t>
            </a:r>
            <a:endParaRPr lang="en-US" altLang="en-US" sz="3200" dirty="0">
              <a:solidFill>
                <a:srgbClr val="FF0000"/>
              </a:solidFill>
            </a:endParaRPr>
          </a:p>
        </p:txBody>
      </p:sp>
      <p:pic>
        <p:nvPicPr>
          <p:cNvPr id="46083" name="Picture 3" descr="Yazzie">
            <a:extLst>
              <a:ext uri="{FF2B5EF4-FFF2-40B4-BE49-F238E27FC236}">
                <a16:creationId xmlns:a16="http://schemas.microsoft.com/office/drawing/2014/main" id="{95F07BD8-2BEF-5DD6-452D-3162CFD88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0"/>
            <a:ext cx="154781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3">
            <a:extLst>
              <a:ext uri="{FF2B5EF4-FFF2-40B4-BE49-F238E27FC236}">
                <a16:creationId xmlns:a16="http://schemas.microsoft.com/office/drawing/2014/main" id="{C1544D6B-B5D1-9FBD-CCCC-208FDC74E9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EF1CF6-78C8-CD49-96D3-5151E17C1697}" type="slidenum">
              <a:rPr lang="en-US" altLang="en-US" sz="1300"/>
              <a:pPr>
                <a:spcBef>
                  <a:spcPct val="0"/>
                </a:spcBef>
                <a:buFontTx/>
                <a:buNone/>
              </a:pPr>
              <a:t>14</a:t>
            </a:fld>
            <a:endParaRPr lang="en-US" altLang="en-US" sz="1300"/>
          </a:p>
        </p:txBody>
      </p:sp>
      <p:sp>
        <p:nvSpPr>
          <p:cNvPr id="82946" name="Text Box 2">
            <a:extLst>
              <a:ext uri="{FF2B5EF4-FFF2-40B4-BE49-F238E27FC236}">
                <a16:creationId xmlns:a16="http://schemas.microsoft.com/office/drawing/2014/main" id="{3B1D45D2-E7A6-E33C-F96E-0CA6AAE37941}"/>
              </a:ext>
            </a:extLst>
          </p:cNvPr>
          <p:cNvSpPr txBox="1">
            <a:spLocks noChangeArrowheads="1"/>
          </p:cNvSpPr>
          <p:nvPr/>
        </p:nvSpPr>
        <p:spPr bwMode="auto">
          <a:xfrm>
            <a:off x="76200" y="1371600"/>
            <a:ext cx="64770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3200" b="1" dirty="0">
              <a:solidFill>
                <a:srgbClr val="000000"/>
              </a:solidFill>
              <a:latin typeface="Arial Narrow" panose="020B0604020202020204" pitchFamily="34" charset="0"/>
            </a:endParaRPr>
          </a:p>
          <a:p>
            <a:pPr eaLnBrk="1" hangingPunct="1"/>
            <a:r>
              <a:rPr lang="en-US" altLang="en-US" sz="3400" dirty="0">
                <a:solidFill>
                  <a:srgbClr val="000000"/>
                </a:solidFill>
                <a:latin typeface="Arial Narrow" panose="020B0604020202020204" pitchFamily="34" charset="0"/>
              </a:rPr>
              <a:t>University of Utah Professor Emeritus Dr. Donna </a:t>
            </a:r>
            <a:r>
              <a:rPr lang="en-US" altLang="en-US" sz="3400" dirty="0" err="1">
                <a:solidFill>
                  <a:srgbClr val="000000"/>
                </a:solidFill>
                <a:latin typeface="Arial Narrow" panose="020B0604020202020204" pitchFamily="34" charset="0"/>
              </a:rPr>
              <a:t>Deyhle</a:t>
            </a:r>
            <a:r>
              <a:rPr lang="en-US" altLang="en-US" sz="3400" dirty="0">
                <a:solidFill>
                  <a:srgbClr val="000000"/>
                </a:solidFill>
                <a:latin typeface="Arial Narrow" panose="020B0604020202020204" pitchFamily="34" charset="0"/>
              </a:rPr>
              <a:t> from 30 years of research found that </a:t>
            </a:r>
            <a:r>
              <a:rPr lang="en-US" altLang="en-US" sz="3400" dirty="0">
                <a:solidFill>
                  <a:srgbClr val="C00000"/>
                </a:solidFill>
                <a:latin typeface="Arial Narrow" panose="020B0604020202020204" pitchFamily="34" charset="0"/>
              </a:rPr>
              <a:t>Navajo students with a strong sense of cultural identity could overcome the structural inequalities in American society and the discrimination they faced as American Indians.</a:t>
            </a:r>
          </a:p>
        </p:txBody>
      </p:sp>
      <p:sp>
        <p:nvSpPr>
          <p:cNvPr id="4" name="TextBox 3">
            <a:extLst>
              <a:ext uri="{FF2B5EF4-FFF2-40B4-BE49-F238E27FC236}">
                <a16:creationId xmlns:a16="http://schemas.microsoft.com/office/drawing/2014/main" id="{29E60F2B-31BE-7027-D34E-4F2E7C3E7853}"/>
              </a:ext>
            </a:extLst>
          </p:cNvPr>
          <p:cNvSpPr txBox="1">
            <a:spLocks noChangeArrowheads="1"/>
          </p:cNvSpPr>
          <p:nvPr/>
        </p:nvSpPr>
        <p:spPr bwMode="auto">
          <a:xfrm>
            <a:off x="0" y="3124200"/>
            <a:ext cx="6172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400" dirty="0">
                <a:solidFill>
                  <a:srgbClr val="000000"/>
                </a:solidFill>
                <a:latin typeface="Arial Narrow" panose="020B0604020202020204" pitchFamily="34" charset="0"/>
              </a:rPr>
              <a:t>	</a:t>
            </a:r>
            <a:endParaRPr lang="en-US" altLang="en-US" sz="3400" dirty="0"/>
          </a:p>
        </p:txBody>
      </p:sp>
      <p:pic>
        <p:nvPicPr>
          <p:cNvPr id="5" name="Picture 4">
            <a:extLst>
              <a:ext uri="{FF2B5EF4-FFF2-40B4-BE49-F238E27FC236}">
                <a16:creationId xmlns:a16="http://schemas.microsoft.com/office/drawing/2014/main" id="{0E4DDDFD-A343-0708-3BBA-AA571423EB3E}"/>
              </a:ext>
            </a:extLst>
          </p:cNvPr>
          <p:cNvPicPr>
            <a:picLocks noChangeAspect="1"/>
          </p:cNvPicPr>
          <p:nvPr/>
        </p:nvPicPr>
        <p:blipFill>
          <a:blip r:embed="rId3"/>
          <a:stretch>
            <a:fillRect/>
          </a:stretch>
        </p:blipFill>
        <p:spPr>
          <a:xfrm>
            <a:off x="6739313" y="1905000"/>
            <a:ext cx="2404687" cy="3124200"/>
          </a:xfrm>
          <a:prstGeom prst="rect">
            <a:avLst/>
          </a:prstGeom>
        </p:spPr>
      </p:pic>
      <p:sp>
        <p:nvSpPr>
          <p:cNvPr id="6" name="TextBox 5">
            <a:extLst>
              <a:ext uri="{FF2B5EF4-FFF2-40B4-BE49-F238E27FC236}">
                <a16:creationId xmlns:a16="http://schemas.microsoft.com/office/drawing/2014/main" id="{587F8667-04B1-3DBE-7BA0-7584792D725F}"/>
              </a:ext>
            </a:extLst>
          </p:cNvPr>
          <p:cNvSpPr txBox="1"/>
          <p:nvPr/>
        </p:nvSpPr>
        <p:spPr>
          <a:xfrm>
            <a:off x="0" y="304800"/>
            <a:ext cx="9144000" cy="769441"/>
          </a:xfrm>
          <a:prstGeom prst="rect">
            <a:avLst/>
          </a:prstGeom>
          <a:noFill/>
        </p:spPr>
        <p:txBody>
          <a:bodyPr wrap="square" rtlCol="0">
            <a:spAutoFit/>
          </a:bodyPr>
          <a:lstStyle/>
          <a:p>
            <a:pPr algn="ctr"/>
            <a:r>
              <a:rPr lang="en-US" altLang="en-US" sz="3200" b="1" dirty="0">
                <a:solidFill>
                  <a:srgbClr val="000000"/>
                </a:solidFill>
                <a:latin typeface="Arial Narrow" panose="020B0604020202020204" pitchFamily="34" charset="0"/>
              </a:rPr>
              <a:t>Is Assimilation a Good Idea?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a:extLst>
              <a:ext uri="{FF2B5EF4-FFF2-40B4-BE49-F238E27FC236}">
                <a16:creationId xmlns:a16="http://schemas.microsoft.com/office/drawing/2014/main" id="{C7C79427-CAD5-1F42-A540-543D6DC277B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4363">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557213" indent="-214313" defTabSz="614363">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857250" indent="-171450" defTabSz="614363">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200150" indent="-171450" defTabSz="614363">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1543050" indent="-171450" defTabSz="614363">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0002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4574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29146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3718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04CC8F-9C7E-9949-B074-D1D806ACC758}" type="slidenum">
              <a:rPr lang="en-US" altLang="en-US" sz="900"/>
              <a:pPr>
                <a:spcBef>
                  <a:spcPct val="0"/>
                </a:spcBef>
                <a:buFontTx/>
                <a:buNone/>
              </a:pPr>
              <a:t>15</a:t>
            </a:fld>
            <a:endParaRPr lang="en-US" altLang="en-US" sz="900"/>
          </a:p>
        </p:txBody>
      </p:sp>
      <p:sp>
        <p:nvSpPr>
          <p:cNvPr id="25602" name="Text Box 2">
            <a:extLst>
              <a:ext uri="{FF2B5EF4-FFF2-40B4-BE49-F238E27FC236}">
                <a16:creationId xmlns:a16="http://schemas.microsoft.com/office/drawing/2014/main" id="{60D5BDD3-56AD-1C47-BE87-5B8D051DB398}"/>
              </a:ext>
            </a:extLst>
          </p:cNvPr>
          <p:cNvSpPr txBox="1">
            <a:spLocks noChangeArrowheads="1"/>
          </p:cNvSpPr>
          <p:nvPr/>
        </p:nvSpPr>
        <p:spPr bwMode="auto">
          <a:xfrm>
            <a:off x="0" y="152400"/>
            <a:ext cx="5827713"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ts val="0"/>
              </a:spcBef>
              <a:buFontTx/>
              <a:buNone/>
              <a:defRPr/>
            </a:pPr>
            <a:r>
              <a:rPr lang="en-US" altLang="x-none" sz="2100" dirty="0">
                <a:solidFill>
                  <a:schemeClr val="bg2">
                    <a:lumMod val="50000"/>
                  </a:schemeClr>
                </a:solidFill>
              </a:rPr>
              <a:t>	</a:t>
            </a:r>
            <a:r>
              <a:rPr lang="en-US" dirty="0">
                <a:solidFill>
                  <a:schemeClr val="bg2">
                    <a:lumMod val="50000"/>
                  </a:schemeClr>
                </a:solidFill>
              </a:rPr>
              <a:t>Cleary and Peacock who interviewed over 100 teachers of Indigenous students summed up what they learned from the educators they interviewed, writing </a:t>
            </a:r>
            <a:r>
              <a:rPr lang="en-US" dirty="0">
                <a:solidFill>
                  <a:srgbClr val="FF0000"/>
                </a:solidFill>
              </a:rPr>
              <a:t>“The key to producing successful American Indian students in our modern educational system...</a:t>
            </a:r>
          </a:p>
          <a:p>
            <a:pPr>
              <a:spcBef>
                <a:spcPts val="0"/>
              </a:spcBef>
              <a:buFontTx/>
              <a:buNone/>
              <a:defRPr/>
            </a:pPr>
            <a:r>
              <a:rPr lang="en-US" dirty="0">
                <a:solidFill>
                  <a:srgbClr val="FF0000"/>
                </a:solidFill>
              </a:rPr>
              <a:t>is to first ground these students in their American Indian belief and value systems” </a:t>
            </a:r>
            <a:r>
              <a:rPr lang="en-US" dirty="0">
                <a:solidFill>
                  <a:schemeClr val="bg2">
                    <a:lumMod val="50000"/>
                  </a:schemeClr>
                </a:solidFill>
              </a:rPr>
              <a:t>(1998, p. 101).</a:t>
            </a:r>
          </a:p>
        </p:txBody>
      </p:sp>
      <p:sp>
        <p:nvSpPr>
          <p:cNvPr id="3" name="TextBox 2">
            <a:extLst>
              <a:ext uri="{FF2B5EF4-FFF2-40B4-BE49-F238E27FC236}">
                <a16:creationId xmlns:a16="http://schemas.microsoft.com/office/drawing/2014/main" id="{736473D2-23E0-6A41-B41A-BE6424913A61}"/>
              </a:ext>
            </a:extLst>
          </p:cNvPr>
          <p:cNvSpPr txBox="1"/>
          <p:nvPr/>
        </p:nvSpPr>
        <p:spPr>
          <a:xfrm>
            <a:off x="0" y="4400550"/>
            <a:ext cx="8001000" cy="230188"/>
          </a:xfrm>
          <a:prstGeom prst="rect">
            <a:avLst/>
          </a:prstGeom>
          <a:noFill/>
        </p:spPr>
        <p:txBody>
          <a:bodyPr>
            <a:spAutoFit/>
          </a:bodyPr>
          <a:lstStyle/>
          <a:p>
            <a:pPr>
              <a:defRPr/>
            </a:pPr>
            <a:endParaRPr lang="en-US" sz="900" dirty="0">
              <a:solidFill>
                <a:schemeClr val="tx1">
                  <a:lumMod val="95000"/>
                  <a:lumOff val="5000"/>
                </a:schemeClr>
              </a:solidFill>
              <a:latin typeface="Arial" charset="0"/>
              <a:ea typeface="ＭＳ Ｐゴシック" charset="-128"/>
            </a:endParaRPr>
          </a:p>
        </p:txBody>
      </p:sp>
      <p:pic>
        <p:nvPicPr>
          <p:cNvPr id="23556" name="Picture 7" descr="Wisdom2">
            <a:extLst>
              <a:ext uri="{FF2B5EF4-FFF2-40B4-BE49-F238E27FC236}">
                <a16:creationId xmlns:a16="http://schemas.microsoft.com/office/drawing/2014/main" id="{87E0BCBB-1328-87CC-DB29-4568FC56F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001713"/>
            <a:ext cx="3316287"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a:extLst>
              <a:ext uri="{FF2B5EF4-FFF2-40B4-BE49-F238E27FC236}">
                <a16:creationId xmlns:a16="http://schemas.microsoft.com/office/drawing/2014/main" id="{69FA54FF-C233-83C1-E0BF-1FC1DED574EB}"/>
              </a:ext>
            </a:extLst>
          </p:cNvPr>
          <p:cNvSpPr txBox="1">
            <a:spLocks noChangeArrowheads="1"/>
          </p:cNvSpPr>
          <p:nvPr/>
        </p:nvSpPr>
        <p:spPr bwMode="auto">
          <a:xfrm>
            <a:off x="0" y="228600"/>
            <a:ext cx="9144000"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i="1">
                <a:solidFill>
                  <a:srgbClr val="000000"/>
                </a:solidFill>
              </a:rPr>
              <a:t>Culture-, Place-, and Community-Based Education</a:t>
            </a:r>
          </a:p>
          <a:p>
            <a:pPr eaLnBrk="1" hangingPunct="1"/>
            <a:r>
              <a:rPr lang="en-US" altLang="en-US" sz="3200">
                <a:solidFill>
                  <a:srgbClr val="000000"/>
                </a:solidFill>
              </a:rPr>
              <a:t>	Success in school and in life is related to people</a:t>
            </a:r>
            <a:r>
              <a:rPr lang="ja-JP" altLang="en-US" sz="3200">
                <a:solidFill>
                  <a:srgbClr val="000000"/>
                </a:solidFill>
              </a:rPr>
              <a:t>’</a:t>
            </a:r>
            <a:r>
              <a:rPr lang="en-US" altLang="ja-JP" sz="3200">
                <a:solidFill>
                  <a:srgbClr val="000000"/>
                </a:solidFill>
              </a:rPr>
              <a:t>s identity, how as a group and individually people are viewed by others and how they see themselves. Identity is not just a positive self-concept. It is learning your place in the world with both humility and strength. In the words of Vine Deloria (Standing Rock Sioux), </a:t>
            </a:r>
            <a:r>
              <a:rPr lang="en-US" altLang="ja-JP" sz="3200">
                <a:solidFill>
                  <a:srgbClr val="FF0000"/>
                </a:solidFill>
              </a:rPr>
              <a:t>it is </a:t>
            </a:r>
            <a:r>
              <a:rPr lang="ja-JP" altLang="en-US" sz="3200">
                <a:solidFill>
                  <a:srgbClr val="FF0000"/>
                </a:solidFill>
              </a:rPr>
              <a:t>“</a:t>
            </a:r>
            <a:r>
              <a:rPr lang="en-US" altLang="ja-JP" sz="3200">
                <a:solidFill>
                  <a:srgbClr val="FF0000"/>
                </a:solidFill>
              </a:rPr>
              <a:t>accepting the responsibility to be a contributing member of a society.</a:t>
            </a:r>
            <a:r>
              <a:rPr lang="ja-JP" altLang="en-US" sz="3200">
                <a:solidFill>
                  <a:srgbClr val="FF0000"/>
                </a:solidFill>
              </a:rPr>
              <a:t>”</a:t>
            </a:r>
            <a:r>
              <a:rPr lang="en-US" altLang="ja-JP" sz="3200">
                <a:solidFill>
                  <a:srgbClr val="000000"/>
                </a:solidFill>
              </a:rPr>
              <a:t> It is children as they grow up finding a </a:t>
            </a:r>
            <a:r>
              <a:rPr lang="ja-JP" altLang="en-US" sz="3200">
                <a:solidFill>
                  <a:srgbClr val="000000"/>
                </a:solidFill>
              </a:rPr>
              <a:t>“</a:t>
            </a:r>
            <a:r>
              <a:rPr lang="en-US" altLang="ja-JP" sz="3200">
                <a:solidFill>
                  <a:srgbClr val="000000"/>
                </a:solidFill>
              </a:rPr>
              <a:t>home in the landscapes and ecologies they inhabit.</a:t>
            </a:r>
            <a:r>
              <a:rPr lang="ja-JP" altLang="en-US" sz="3200">
                <a:solidFill>
                  <a:srgbClr val="000000"/>
                </a:solidFill>
              </a:rPr>
              <a:t>”</a:t>
            </a:r>
            <a:endParaRPr lang="en-US" altLang="en-US" sz="320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3">
            <a:extLst>
              <a:ext uri="{FF2B5EF4-FFF2-40B4-BE49-F238E27FC236}">
                <a16:creationId xmlns:a16="http://schemas.microsoft.com/office/drawing/2014/main" id="{D4EA8D6C-060C-E82C-3997-9D9CFE2472B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F12239D-53D8-2C4B-96DA-37C21269B594}" type="slidenum">
              <a:rPr lang="en-US" altLang="en-US" sz="1300"/>
              <a:pPr>
                <a:spcBef>
                  <a:spcPct val="0"/>
                </a:spcBef>
                <a:buFontTx/>
                <a:buNone/>
              </a:pPr>
              <a:t>17</a:t>
            </a:fld>
            <a:endParaRPr lang="en-US" altLang="en-US" sz="1300"/>
          </a:p>
        </p:txBody>
      </p:sp>
      <p:sp>
        <p:nvSpPr>
          <p:cNvPr id="31746" name="Text Box 2">
            <a:extLst>
              <a:ext uri="{FF2B5EF4-FFF2-40B4-BE49-F238E27FC236}">
                <a16:creationId xmlns:a16="http://schemas.microsoft.com/office/drawing/2014/main" id="{CC77EFCE-FBB8-69AF-C5F8-859F0690E087}"/>
              </a:ext>
            </a:extLst>
          </p:cNvPr>
          <p:cNvSpPr txBox="1">
            <a:spLocks noChangeArrowheads="1"/>
          </p:cNvSpPr>
          <p:nvPr/>
        </p:nvSpPr>
        <p:spPr bwMode="auto">
          <a:xfrm>
            <a:off x="0" y="0"/>
            <a:ext cx="44196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i="1" dirty="0">
                <a:solidFill>
                  <a:srgbClr val="FF9E49"/>
                </a:solidFill>
              </a:rPr>
              <a:t>Culture-, Place-, and Community-Based  Education</a:t>
            </a:r>
          </a:p>
          <a:p>
            <a:pPr eaLnBrk="1" hangingPunct="1"/>
            <a:r>
              <a:rPr lang="en-US" altLang="en-US" sz="2900" dirty="0">
                <a:solidFill>
                  <a:srgbClr val="000000"/>
                </a:solidFill>
              </a:rPr>
              <a:t>	Students have trouble finding meaning in the one-size-fits-all decontextualized textbook- and standards-driven curriculum and instruction. The best way to contextualize education is to relate what students are learning to their heritage, land, and lives.</a:t>
            </a:r>
          </a:p>
        </p:txBody>
      </p:sp>
      <p:pic>
        <p:nvPicPr>
          <p:cNvPr id="31747" name="Picture 1" descr="HOCcover2.jpg">
            <a:extLst>
              <a:ext uri="{FF2B5EF4-FFF2-40B4-BE49-F238E27FC236}">
                <a16:creationId xmlns:a16="http://schemas.microsoft.com/office/drawing/2014/main" id="{DA1D5042-4CE5-C332-529C-C5D1D4CE38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8988" y="0"/>
            <a:ext cx="4545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a:extLst>
              <a:ext uri="{FF2B5EF4-FFF2-40B4-BE49-F238E27FC236}">
                <a16:creationId xmlns:a16="http://schemas.microsoft.com/office/drawing/2014/main" id="{28DF989D-FE22-6D7C-6CDA-26DDA3B267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FAF791-8891-7A4A-911F-4B1E66D6F9A8}" type="slidenum">
              <a:rPr lang="en-US" altLang="en-US" sz="1300"/>
              <a:pPr>
                <a:spcBef>
                  <a:spcPct val="0"/>
                </a:spcBef>
                <a:buFontTx/>
                <a:buNone/>
              </a:pPr>
              <a:t>18</a:t>
            </a:fld>
            <a:endParaRPr lang="en-US" altLang="en-US" sz="1300"/>
          </a:p>
        </p:txBody>
      </p:sp>
      <p:sp>
        <p:nvSpPr>
          <p:cNvPr id="34818" name="Text Box 2">
            <a:extLst>
              <a:ext uri="{FF2B5EF4-FFF2-40B4-BE49-F238E27FC236}">
                <a16:creationId xmlns:a16="http://schemas.microsoft.com/office/drawing/2014/main" id="{3769809E-5358-DA45-B53F-51B965723089}"/>
              </a:ext>
            </a:extLst>
          </p:cNvPr>
          <p:cNvSpPr txBox="1">
            <a:spLocks noChangeArrowheads="1"/>
          </p:cNvSpPr>
          <p:nvPr/>
        </p:nvSpPr>
        <p:spPr bwMode="auto">
          <a:xfrm>
            <a:off x="0" y="304800"/>
            <a:ext cx="4572000"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dirty="0"/>
              <a:t>	</a:t>
            </a:r>
            <a:r>
              <a:rPr lang="en-US" altLang="en-US" sz="2800" dirty="0"/>
              <a:t>Tribal policies can promote culture based education. In his preface to the policies former Navajo Tribal Chairman Peterson </a:t>
            </a:r>
            <a:r>
              <a:rPr lang="en-US" altLang="en-US" sz="2800" dirty="0" err="1"/>
              <a:t>Zah</a:t>
            </a:r>
            <a:r>
              <a:rPr lang="en-US" altLang="en-US" sz="2800" dirty="0"/>
              <a:t> wrote, </a:t>
            </a:r>
            <a:r>
              <a:rPr lang="ja-JP" altLang="en-US" sz="2800"/>
              <a:t>“</a:t>
            </a:r>
            <a:r>
              <a:rPr lang="en-US" altLang="ja-JP" sz="2800" dirty="0"/>
              <a:t>We believe that an excellent education can produce achievement in the basic academic skills and skills required by modern technology and still educate young Navajo citizens in their language, history, government and culture.</a:t>
            </a:r>
            <a:r>
              <a:rPr lang="ja-JP" altLang="en-US" sz="2800"/>
              <a:t>”</a:t>
            </a:r>
            <a:endParaRPr lang="en-US" altLang="en-US" sz="2800" dirty="0"/>
          </a:p>
        </p:txBody>
      </p:sp>
      <p:pic>
        <p:nvPicPr>
          <p:cNvPr id="34819" name="Picture 3" descr="Navajo Policies">
            <a:extLst>
              <a:ext uri="{FF2B5EF4-FFF2-40B4-BE49-F238E27FC236}">
                <a16:creationId xmlns:a16="http://schemas.microsoft.com/office/drawing/2014/main" id="{B343FA25-3AD8-D6E9-8817-28EBF3A6A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25"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a:extLst>
              <a:ext uri="{FF2B5EF4-FFF2-40B4-BE49-F238E27FC236}">
                <a16:creationId xmlns:a16="http://schemas.microsoft.com/office/drawing/2014/main" id="{EE3D4411-A9AB-72A1-0BDE-A225183A71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C75342-2B8C-5147-BCAE-13F7573795A7}" type="slidenum">
              <a:rPr lang="en-US" altLang="en-US" sz="1300"/>
              <a:pPr>
                <a:spcBef>
                  <a:spcPct val="0"/>
                </a:spcBef>
                <a:buFontTx/>
                <a:buNone/>
              </a:pPr>
              <a:t>19</a:t>
            </a:fld>
            <a:endParaRPr lang="en-US" altLang="en-US" sz="1300"/>
          </a:p>
        </p:txBody>
      </p:sp>
      <p:sp>
        <p:nvSpPr>
          <p:cNvPr id="36866" name="Text Box 2">
            <a:extLst>
              <a:ext uri="{FF2B5EF4-FFF2-40B4-BE49-F238E27FC236}">
                <a16:creationId xmlns:a16="http://schemas.microsoft.com/office/drawing/2014/main" id="{9C0B6E79-0483-2A5B-0F47-DB028F201E84}"/>
              </a:ext>
            </a:extLst>
          </p:cNvPr>
          <p:cNvSpPr txBox="1">
            <a:spLocks noChangeArrowheads="1"/>
          </p:cNvSpPr>
          <p:nvPr/>
        </p:nvSpPr>
        <p:spPr bwMode="auto">
          <a:xfrm>
            <a:off x="0" y="304800"/>
            <a:ext cx="9144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t>	</a:t>
            </a:r>
            <a:r>
              <a:rPr lang="en-US" altLang="en-US" sz="2800" dirty="0"/>
              <a:t>Those Navajo policies required schools serving Navajo students to have courses in Navajo history and culture and supported local control, parental involvement, Indian preference in hiring, and instruction in the Navajo language. They declare: </a:t>
            </a:r>
            <a:r>
              <a:rPr lang="ja-JP" altLang="en-US" sz="2800"/>
              <a:t>“</a:t>
            </a:r>
            <a:r>
              <a:rPr lang="en-US" altLang="ja-JP" sz="2800" dirty="0">
                <a:solidFill>
                  <a:srgbClr val="FF0000"/>
                </a:solidFill>
              </a:rPr>
              <a:t>The Navajo language is an essential element of the life, culture and identity of the Navajo people.</a:t>
            </a:r>
            <a:r>
              <a:rPr lang="en-US" altLang="ja-JP" sz="2800" dirty="0"/>
              <a:t> The Navajo Nation recognizes the importance of preserving and perpetuating that language to the survival of the Nation. Instruction in the Navajo language shall be made available for all grade levels in all schools serving the Navajo Nation. Navajo language instruction shall include to the greatest extent practicable: thinking, speaking, comprehension, reading and writing skills and study of the formal grammar of the language.</a:t>
            </a:r>
            <a:r>
              <a:rPr lang="ja-JP" altLang="en-US" sz="2800"/>
              <a:t>”</a:t>
            </a:r>
            <a:endParaRPr lang="en-US" alt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E03D-5314-CB53-4BE2-FE2D98BFD58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7545EA1-46C9-BF69-1BB3-8707BD685E49}"/>
              </a:ext>
            </a:extLst>
          </p:cNvPr>
          <p:cNvSpPr>
            <a:spLocks noGrp="1"/>
          </p:cNvSpPr>
          <p:nvPr>
            <p:ph type="sldNum" sz="quarter" idx="12"/>
          </p:nvPr>
        </p:nvSpPr>
        <p:spPr/>
        <p:txBody>
          <a:bodyPr/>
          <a:lstStyle/>
          <a:p>
            <a:fld id="{82A6DF7F-3653-B741-A584-FBEADA36EA92}" type="slidenum">
              <a:rPr lang="en-US" altLang="en-US" smtClean="0"/>
              <a:pPr/>
              <a:t>2</a:t>
            </a:fld>
            <a:endParaRPr lang="en-US" altLang="en-US"/>
          </a:p>
        </p:txBody>
      </p:sp>
      <p:pic>
        <p:nvPicPr>
          <p:cNvPr id="11" name="Content Placeholder 10">
            <a:extLst>
              <a:ext uri="{FF2B5EF4-FFF2-40B4-BE49-F238E27FC236}">
                <a16:creationId xmlns:a16="http://schemas.microsoft.com/office/drawing/2014/main" id="{280C8DC6-C7EE-B0B7-736A-FA82BF0E2DAB}"/>
              </a:ext>
            </a:extLst>
          </p:cNvPr>
          <p:cNvPicPr>
            <a:picLocks noGrp="1" noChangeAspect="1"/>
          </p:cNvPicPr>
          <p:nvPr>
            <p:ph idx="1"/>
          </p:nvPr>
        </p:nvPicPr>
        <p:blipFill>
          <a:blip r:embed="rId2"/>
          <a:stretch>
            <a:fillRect/>
          </a:stretch>
        </p:blipFill>
        <p:spPr>
          <a:xfrm>
            <a:off x="495300" y="459606"/>
            <a:ext cx="8153400" cy="5785619"/>
          </a:xfrm>
          <a:prstGeom prst="rect">
            <a:avLst/>
          </a:prstGeom>
        </p:spPr>
      </p:pic>
      <p:sp>
        <p:nvSpPr>
          <p:cNvPr id="12" name="TextBox 11">
            <a:extLst>
              <a:ext uri="{FF2B5EF4-FFF2-40B4-BE49-F238E27FC236}">
                <a16:creationId xmlns:a16="http://schemas.microsoft.com/office/drawing/2014/main" id="{9F680858-8441-B1CD-F395-8DB11E027ABA}"/>
              </a:ext>
            </a:extLst>
          </p:cNvPr>
          <p:cNvSpPr txBox="1"/>
          <p:nvPr/>
        </p:nvSpPr>
        <p:spPr>
          <a:xfrm>
            <a:off x="-76199" y="6172200"/>
            <a:ext cx="9220200" cy="646331"/>
          </a:xfrm>
          <a:prstGeom prst="rect">
            <a:avLst/>
          </a:prstGeom>
          <a:noFill/>
        </p:spPr>
        <p:txBody>
          <a:bodyPr wrap="square" rtlCol="0">
            <a:spAutoFit/>
          </a:bodyPr>
          <a:lstStyle/>
          <a:p>
            <a:r>
              <a:rPr lang="en-US" sz="1800" b="1" dirty="0"/>
              <a:t>This is p. 59 of </a:t>
            </a:r>
            <a:r>
              <a:rPr lang="en-US" sz="1800" b="1" i="1" dirty="0"/>
              <a:t>This Colored Land: A Navajo Indian Book</a:t>
            </a:r>
            <a:r>
              <a:rPr lang="en-US" sz="1800" b="1" dirty="0"/>
              <a:t> edited by the BIA’s Elementary Education Supervisor and published in 1937 </a:t>
            </a:r>
          </a:p>
        </p:txBody>
      </p:sp>
      <p:sp>
        <p:nvSpPr>
          <p:cNvPr id="3" name="TextBox 2">
            <a:extLst>
              <a:ext uri="{FF2B5EF4-FFF2-40B4-BE49-F238E27FC236}">
                <a16:creationId xmlns:a16="http://schemas.microsoft.com/office/drawing/2014/main" id="{52DA8D9B-BA21-454B-6231-02D8AB370EE1}"/>
              </a:ext>
            </a:extLst>
          </p:cNvPr>
          <p:cNvSpPr txBox="1"/>
          <p:nvPr/>
        </p:nvSpPr>
        <p:spPr>
          <a:xfrm>
            <a:off x="2539798" y="0"/>
            <a:ext cx="5500224" cy="646331"/>
          </a:xfrm>
          <a:prstGeom prst="rect">
            <a:avLst/>
          </a:prstGeom>
          <a:noFill/>
        </p:spPr>
        <p:txBody>
          <a:bodyPr wrap="none" rtlCol="0">
            <a:spAutoFit/>
          </a:bodyPr>
          <a:lstStyle/>
          <a:p>
            <a:r>
              <a:rPr lang="en-US" sz="2400" b="1" dirty="0"/>
              <a:t>Culture Based Education Is Not New</a:t>
            </a:r>
          </a:p>
          <a:p>
            <a:endParaRPr lang="en-US" dirty="0"/>
          </a:p>
        </p:txBody>
      </p:sp>
    </p:spTree>
    <p:extLst>
      <p:ext uri="{BB962C8B-B14F-4D97-AF65-F5344CB8AC3E}">
        <p14:creationId xmlns:p14="http://schemas.microsoft.com/office/powerpoint/2010/main" val="1668184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a:extLst>
              <a:ext uri="{FF2B5EF4-FFF2-40B4-BE49-F238E27FC236}">
                <a16:creationId xmlns:a16="http://schemas.microsoft.com/office/drawing/2014/main" id="{CBB3CD43-0DAA-FCBC-453A-17E67F1771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C31263-92DE-FC40-94C4-B506A38044EA}" type="slidenum">
              <a:rPr lang="en-US" altLang="en-US" sz="1300"/>
              <a:pPr>
                <a:spcBef>
                  <a:spcPct val="0"/>
                </a:spcBef>
                <a:buFontTx/>
                <a:buNone/>
              </a:pPr>
              <a:t>20</a:t>
            </a:fld>
            <a:endParaRPr lang="en-US" altLang="en-US" sz="1300"/>
          </a:p>
        </p:txBody>
      </p:sp>
      <p:sp>
        <p:nvSpPr>
          <p:cNvPr id="38914" name="Text Box 2">
            <a:extLst>
              <a:ext uri="{FF2B5EF4-FFF2-40B4-BE49-F238E27FC236}">
                <a16:creationId xmlns:a16="http://schemas.microsoft.com/office/drawing/2014/main" id="{75079D2D-EC94-14A4-7257-575321DF283C}"/>
              </a:ext>
            </a:extLst>
          </p:cNvPr>
          <p:cNvSpPr txBox="1">
            <a:spLocks noChangeArrowheads="1"/>
          </p:cNvSpPr>
          <p:nvPr/>
        </p:nvSpPr>
        <p:spPr bwMode="auto">
          <a:xfrm>
            <a:off x="0" y="0"/>
            <a:ext cx="9144000" cy="549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dirty="0">
                <a:solidFill>
                  <a:srgbClr val="000000"/>
                </a:solidFill>
                <a:latin typeface="Arial Narrow" panose="020B0604020202020204" pitchFamily="34" charset="0"/>
              </a:rPr>
              <a:t>	</a:t>
            </a:r>
            <a:r>
              <a:rPr lang="en-US" altLang="en-US" sz="3200" dirty="0">
                <a:solidFill>
                  <a:srgbClr val="000000"/>
                </a:solidFill>
                <a:latin typeface="Arial Narrow" panose="020B0604020202020204" pitchFamily="34" charset="0"/>
              </a:rPr>
              <a:t>The Navajo Nation</a:t>
            </a:r>
            <a:r>
              <a:rPr lang="ja-JP" altLang="en-US" sz="3200">
                <a:solidFill>
                  <a:srgbClr val="000000"/>
                </a:solidFill>
                <a:latin typeface="Arial Narrow" panose="020B0604020202020204" pitchFamily="34" charset="0"/>
              </a:rPr>
              <a:t>’</a:t>
            </a:r>
            <a:r>
              <a:rPr lang="en-US" altLang="ja-JP" sz="3200" dirty="0">
                <a:solidFill>
                  <a:srgbClr val="000000"/>
                </a:solidFill>
                <a:latin typeface="Arial Narrow" panose="020B0604020202020204" pitchFamily="34" charset="0"/>
              </a:rPr>
              <a:t>s 2000 </a:t>
            </a:r>
            <a:r>
              <a:rPr lang="ja-JP" altLang="en-US" sz="3200">
                <a:solidFill>
                  <a:srgbClr val="000000"/>
                </a:solidFill>
                <a:latin typeface="Arial Narrow" panose="020B0604020202020204" pitchFamily="34" charset="0"/>
              </a:rPr>
              <a:t>“</a:t>
            </a:r>
            <a:r>
              <a:rPr lang="en-US" altLang="ja-JP" sz="3200" i="1" dirty="0" err="1">
                <a:solidFill>
                  <a:srgbClr val="FF0000"/>
                </a:solidFill>
                <a:latin typeface="Arial Narrow" panose="020B0604020202020204" pitchFamily="34" charset="0"/>
              </a:rPr>
              <a:t>Diné</a:t>
            </a:r>
            <a:r>
              <a:rPr lang="en-US" altLang="ja-JP" sz="3200" i="1" dirty="0">
                <a:solidFill>
                  <a:srgbClr val="FF0000"/>
                </a:solidFill>
                <a:latin typeface="Arial Narrow" panose="020B0604020202020204" pitchFamily="34" charset="0"/>
              </a:rPr>
              <a:t> Cultural Content Standards</a:t>
            </a:r>
            <a:r>
              <a:rPr lang="en-US" altLang="ja-JP" sz="3200" dirty="0">
                <a:solidFill>
                  <a:srgbClr val="FF0000"/>
                </a:solidFill>
                <a:latin typeface="Arial Narrow" panose="020B0604020202020204" pitchFamily="34" charset="0"/>
              </a:rPr>
              <a:t> [for schools] is predicated on the belief that firm grounding of native students in their indigenous cultural heritage and language, is a</a:t>
            </a:r>
          </a:p>
          <a:p>
            <a:pPr eaLnBrk="1" hangingPunct="1">
              <a:spcBef>
                <a:spcPct val="0"/>
              </a:spcBef>
              <a:buFontTx/>
              <a:buNone/>
            </a:pPr>
            <a:r>
              <a:rPr lang="en-US" altLang="ja-JP" sz="3200" dirty="0">
                <a:solidFill>
                  <a:srgbClr val="FF0000"/>
                </a:solidFill>
                <a:latin typeface="Arial Narrow" panose="020B0604020202020204" pitchFamily="34" charset="0"/>
              </a:rPr>
              <a:t>fundamentally </a:t>
            </a:r>
            <a:r>
              <a:rPr lang="en-US" altLang="en-US" sz="3200" dirty="0">
                <a:solidFill>
                  <a:srgbClr val="FF0000"/>
                </a:solidFill>
                <a:latin typeface="Arial Narrow" panose="020B0604020202020204" pitchFamily="34" charset="0"/>
              </a:rPr>
              <a:t>sound prerequisite</a:t>
            </a:r>
          </a:p>
          <a:p>
            <a:pPr eaLnBrk="1" hangingPunct="1">
              <a:spcBef>
                <a:spcPct val="0"/>
              </a:spcBef>
              <a:buFontTx/>
              <a:buNone/>
            </a:pPr>
            <a:r>
              <a:rPr lang="en-US" altLang="en-US" sz="3200" dirty="0">
                <a:solidFill>
                  <a:srgbClr val="FF0000"/>
                </a:solidFill>
                <a:latin typeface="Arial Narrow" panose="020B0604020202020204" pitchFamily="34" charset="0"/>
              </a:rPr>
              <a:t>to well developed and culturally</a:t>
            </a:r>
          </a:p>
          <a:p>
            <a:pPr eaLnBrk="1" hangingPunct="1">
              <a:spcBef>
                <a:spcPct val="0"/>
              </a:spcBef>
              <a:buFontTx/>
              <a:buNone/>
            </a:pPr>
            <a:r>
              <a:rPr lang="en-US" altLang="en-US" sz="3200" dirty="0">
                <a:solidFill>
                  <a:srgbClr val="FF0000"/>
                </a:solidFill>
                <a:latin typeface="Arial Narrow" panose="020B0604020202020204" pitchFamily="34" charset="0"/>
              </a:rPr>
              <a:t>healthy students.</a:t>
            </a:r>
            <a:r>
              <a:rPr lang="ja-JP" altLang="en-US" sz="3200">
                <a:solidFill>
                  <a:srgbClr val="FF0000"/>
                </a:solidFill>
                <a:latin typeface="Arial Narrow" panose="020B0604020202020204" pitchFamily="34" charset="0"/>
              </a:rPr>
              <a:t>”</a:t>
            </a:r>
            <a:r>
              <a:rPr lang="en-US" altLang="ja-JP" sz="3200" dirty="0">
                <a:solidFill>
                  <a:srgbClr val="000000"/>
                </a:solidFill>
                <a:latin typeface="Arial Narrow" panose="020B0604020202020204" pitchFamily="34" charset="0"/>
              </a:rPr>
              <a:t> Navajo values</a:t>
            </a:r>
          </a:p>
          <a:p>
            <a:pPr eaLnBrk="1" hangingPunct="1">
              <a:spcBef>
                <a:spcPct val="0"/>
              </a:spcBef>
              <a:buFontTx/>
              <a:buNone/>
            </a:pPr>
            <a:r>
              <a:rPr lang="en-US" altLang="ja-JP" sz="3200" dirty="0">
                <a:solidFill>
                  <a:srgbClr val="000000"/>
                </a:solidFill>
                <a:latin typeface="Arial Narrow" panose="020B0604020202020204" pitchFamily="34" charset="0"/>
              </a:rPr>
              <a:t>to be </a:t>
            </a:r>
            <a:r>
              <a:rPr lang="en-US" altLang="en-US" sz="3200" dirty="0">
                <a:solidFill>
                  <a:srgbClr val="000000"/>
                </a:solidFill>
                <a:latin typeface="Arial Narrow" panose="020B0604020202020204" pitchFamily="34" charset="0"/>
              </a:rPr>
              <a:t>taught include being</a:t>
            </a:r>
          </a:p>
          <a:p>
            <a:pPr eaLnBrk="1" hangingPunct="1">
              <a:spcBef>
                <a:spcPct val="0"/>
              </a:spcBef>
              <a:buFontTx/>
              <a:buNone/>
            </a:pPr>
            <a:r>
              <a:rPr lang="en-US" altLang="en-US" sz="3200" dirty="0">
                <a:solidFill>
                  <a:srgbClr val="000000"/>
                </a:solidFill>
                <a:latin typeface="Arial Narrow" panose="020B0604020202020204" pitchFamily="34" charset="0"/>
              </a:rPr>
              <a:t>generous and kind, respecting</a:t>
            </a:r>
          </a:p>
          <a:p>
            <a:pPr eaLnBrk="1" hangingPunct="1">
              <a:spcBef>
                <a:spcPct val="0"/>
              </a:spcBef>
              <a:buFontTx/>
              <a:buNone/>
            </a:pPr>
            <a:r>
              <a:rPr lang="en-US" altLang="en-US" sz="3200" dirty="0">
                <a:solidFill>
                  <a:srgbClr val="000000"/>
                </a:solidFill>
                <a:latin typeface="Arial Narrow" panose="020B0604020202020204" pitchFamily="34" charset="0"/>
              </a:rPr>
              <a:t>kinship, values, and sacred</a:t>
            </a:r>
          </a:p>
          <a:p>
            <a:pPr eaLnBrk="1" hangingPunct="1">
              <a:spcBef>
                <a:spcPct val="0"/>
              </a:spcBef>
              <a:buFontTx/>
              <a:buNone/>
            </a:pPr>
            <a:r>
              <a:rPr lang="en-US" altLang="en-US" sz="3200" dirty="0">
                <a:solidFill>
                  <a:srgbClr val="000000"/>
                </a:solidFill>
                <a:latin typeface="Arial Narrow" panose="020B0604020202020204" pitchFamily="34" charset="0"/>
              </a:rPr>
              <a:t>knowledge.</a:t>
            </a:r>
            <a:r>
              <a:rPr lang="ja-JP" altLang="en-US" sz="3200">
                <a:solidFill>
                  <a:srgbClr val="000000"/>
                </a:solidFill>
                <a:latin typeface="Arial Narrow" panose="020B0604020202020204" pitchFamily="34" charset="0"/>
              </a:rPr>
              <a:t>”</a:t>
            </a:r>
            <a:endParaRPr lang="en-US" altLang="en-US" sz="3200" dirty="0">
              <a:latin typeface="Arial Narrow" panose="020B0604020202020204" pitchFamily="34" charset="0"/>
            </a:endParaRPr>
          </a:p>
        </p:txBody>
      </p:sp>
      <p:pic>
        <p:nvPicPr>
          <p:cNvPr id="38915" name="Picture 3" descr="DineLang2">
            <a:extLst>
              <a:ext uri="{FF2B5EF4-FFF2-40B4-BE49-F238E27FC236}">
                <a16:creationId xmlns:a16="http://schemas.microsoft.com/office/drawing/2014/main" id="{26BB49DA-5739-44A4-C4E7-8FBDBB092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675" y="1981200"/>
            <a:ext cx="3997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1">
            <a:extLst>
              <a:ext uri="{FF2B5EF4-FFF2-40B4-BE49-F238E27FC236}">
                <a16:creationId xmlns:a16="http://schemas.microsoft.com/office/drawing/2014/main" id="{C69D86CF-4EAB-E3AD-2BA1-6814C2FED9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FD3BB632-A2EF-CE46-A2F8-B2D967C8130C}" type="slidenum">
              <a:rPr lang="en-US" altLang="en-US" sz="1300"/>
              <a:pPr/>
              <a:t>21</a:t>
            </a:fld>
            <a:endParaRPr lang="en-US" altLang="en-US" sz="1300"/>
          </a:p>
        </p:txBody>
      </p:sp>
      <p:sp>
        <p:nvSpPr>
          <p:cNvPr id="92162" name="TextBox 2">
            <a:extLst>
              <a:ext uri="{FF2B5EF4-FFF2-40B4-BE49-F238E27FC236}">
                <a16:creationId xmlns:a16="http://schemas.microsoft.com/office/drawing/2014/main" id="{F1E3D3EC-FBF0-98E7-1885-8E467248B018}"/>
              </a:ext>
            </a:extLst>
          </p:cNvPr>
          <p:cNvSpPr txBox="1">
            <a:spLocks noChangeArrowheads="1"/>
          </p:cNvSpPr>
          <p:nvPr/>
        </p:nvSpPr>
        <p:spPr bwMode="auto">
          <a:xfrm>
            <a:off x="0" y="15240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t>	</a:t>
            </a:r>
            <a:endParaRPr lang="en-US" altLang="en-US" sz="2800"/>
          </a:p>
        </p:txBody>
      </p:sp>
      <p:sp>
        <p:nvSpPr>
          <p:cNvPr id="92163" name="TextBox 4">
            <a:extLst>
              <a:ext uri="{FF2B5EF4-FFF2-40B4-BE49-F238E27FC236}">
                <a16:creationId xmlns:a16="http://schemas.microsoft.com/office/drawing/2014/main" id="{E9846E8D-20CB-C3A0-3D6A-9199DEBE5FAB}"/>
              </a:ext>
            </a:extLst>
          </p:cNvPr>
          <p:cNvSpPr txBox="1">
            <a:spLocks noChangeArrowheads="1"/>
          </p:cNvSpPr>
          <p:nvPr/>
        </p:nvSpPr>
        <p:spPr bwMode="auto">
          <a:xfrm>
            <a:off x="0" y="1143000"/>
            <a:ext cx="4953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	</a:t>
            </a:r>
            <a:r>
              <a:rPr lang="en-US" altLang="en-US" sz="3200"/>
              <a:t>In a September 2000 press release, Navajo Nation President Kelsey Begaye declared that the </a:t>
            </a:r>
            <a:r>
              <a:rPr lang="ja-JP" altLang="en-US" sz="3200"/>
              <a:t>“</a:t>
            </a:r>
            <a:r>
              <a:rPr lang="en-US" altLang="ja-JP" sz="3200"/>
              <a:t>preservation of Navajo culture, tradition, and language</a:t>
            </a:r>
            <a:r>
              <a:rPr lang="ja-JP" altLang="en-US" sz="3200"/>
              <a:t>”</a:t>
            </a:r>
            <a:r>
              <a:rPr lang="en-US" altLang="ja-JP" sz="3200"/>
              <a:t> is the number one guiding principle of the Navajo Nation.</a:t>
            </a:r>
            <a:r>
              <a:rPr lang="ja-JP" altLang="en-US" sz="3200"/>
              <a:t>”</a:t>
            </a:r>
            <a:endParaRPr lang="en-US" altLang="en-US" sz="3200"/>
          </a:p>
        </p:txBody>
      </p:sp>
      <p:pic>
        <p:nvPicPr>
          <p:cNvPr id="92164" name="Picture 4" descr="File:Begaye.jpeg">
            <a:extLst>
              <a:ext uri="{FF2B5EF4-FFF2-40B4-BE49-F238E27FC236}">
                <a16:creationId xmlns:a16="http://schemas.microsoft.com/office/drawing/2014/main" id="{6120B29B-D26C-E5F7-3EBC-4D98D0B5B4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3663" y="1295400"/>
            <a:ext cx="39703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1">
            <a:extLst>
              <a:ext uri="{FF2B5EF4-FFF2-40B4-BE49-F238E27FC236}">
                <a16:creationId xmlns:a16="http://schemas.microsoft.com/office/drawing/2014/main" id="{FFAA73F5-15F8-AD38-539C-8B386CC470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3280C1-801F-2147-A1B0-E181A1DB7F59}" type="slidenum">
              <a:rPr lang="en-US" altLang="en-US" sz="1400"/>
              <a:pPr>
                <a:spcBef>
                  <a:spcPct val="0"/>
                </a:spcBef>
                <a:buFontTx/>
                <a:buNone/>
              </a:pPr>
              <a:t>22</a:t>
            </a:fld>
            <a:endParaRPr lang="en-US" altLang="en-US" sz="1400"/>
          </a:p>
        </p:txBody>
      </p:sp>
      <p:pic>
        <p:nvPicPr>
          <p:cNvPr id="50178" name="Picture 2">
            <a:extLst>
              <a:ext uri="{FF2B5EF4-FFF2-40B4-BE49-F238E27FC236}">
                <a16:creationId xmlns:a16="http://schemas.microsoft.com/office/drawing/2014/main" id="{92411182-DEE3-5621-5FD0-ACAFF607D1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631825"/>
            <a:ext cx="4384676"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a:extLst>
              <a:ext uri="{FF2B5EF4-FFF2-40B4-BE49-F238E27FC236}">
                <a16:creationId xmlns:a16="http://schemas.microsoft.com/office/drawing/2014/main" id="{96CAF31A-213F-BA2D-178C-67BDA0B730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3250" y="0"/>
            <a:ext cx="4578350" cy="744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B8E3237-7946-824C-BA3B-6FE18F91C7BA}"/>
              </a:ext>
            </a:extLst>
          </p:cNvPr>
          <p:cNvSpPr txBox="1"/>
          <p:nvPr/>
        </p:nvSpPr>
        <p:spPr>
          <a:xfrm>
            <a:off x="-26988" y="152400"/>
            <a:ext cx="9170988" cy="461963"/>
          </a:xfrm>
          <a:prstGeom prst="rect">
            <a:avLst/>
          </a:prstGeom>
          <a:noFill/>
        </p:spPr>
        <p:txBody>
          <a:bodyPr>
            <a:spAutoFit/>
          </a:bodyPr>
          <a:lstStyle/>
          <a:p>
            <a:pPr algn="ctr">
              <a:defRPr/>
            </a:pPr>
            <a:r>
              <a:rPr lang="en-US" sz="2400" b="1" dirty="0">
                <a:solidFill>
                  <a:schemeClr val="accent4">
                    <a:lumMod val="10000"/>
                  </a:schemeClr>
                </a:solidFill>
                <a:latin typeface="Arial" charset="0"/>
                <a:ea typeface="ＭＳ Ｐゴシック" charset="-128"/>
              </a:rPr>
              <a:t>Wingate High School Student Publication 1970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1">
            <a:extLst>
              <a:ext uri="{FF2B5EF4-FFF2-40B4-BE49-F238E27FC236}">
                <a16:creationId xmlns:a16="http://schemas.microsoft.com/office/drawing/2014/main" id="{54A5F2D4-092C-2624-ED48-38AD2DF390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6FA3DB0-5214-AE48-B515-922A801A0447}" type="slidenum">
              <a:rPr lang="en-US" altLang="en-US" sz="1400"/>
              <a:pPr>
                <a:spcBef>
                  <a:spcPct val="0"/>
                </a:spcBef>
                <a:buFontTx/>
                <a:buNone/>
              </a:pPr>
              <a:t>23</a:t>
            </a:fld>
            <a:endParaRPr lang="en-US" altLang="en-US" sz="1400"/>
          </a:p>
        </p:txBody>
      </p:sp>
      <p:pic>
        <p:nvPicPr>
          <p:cNvPr id="51202" name="Picture 2">
            <a:extLst>
              <a:ext uri="{FF2B5EF4-FFF2-40B4-BE49-F238E27FC236}">
                <a16:creationId xmlns:a16="http://schemas.microsoft.com/office/drawing/2014/main" id="{32956EC4-2E4A-7976-CCDF-03DC510058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1313"/>
            <a:ext cx="4548188"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a:extLst>
              <a:ext uri="{FF2B5EF4-FFF2-40B4-BE49-F238E27FC236}">
                <a16:creationId xmlns:a16="http://schemas.microsoft.com/office/drawing/2014/main" id="{D773A23D-5457-0DCD-7C08-5FA9D2471E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26988"/>
            <a:ext cx="47656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80B0154-7A10-4F45-AC85-6E2E71A25158}"/>
              </a:ext>
            </a:extLst>
          </p:cNvPr>
          <p:cNvSpPr txBox="1"/>
          <p:nvPr/>
        </p:nvSpPr>
        <p:spPr>
          <a:xfrm>
            <a:off x="0" y="-26988"/>
            <a:ext cx="9144000" cy="369888"/>
          </a:xfrm>
          <a:prstGeom prst="rect">
            <a:avLst/>
          </a:prstGeom>
          <a:noFill/>
        </p:spPr>
        <p:txBody>
          <a:bodyPr>
            <a:spAutoFit/>
          </a:bodyPr>
          <a:lstStyle/>
          <a:p>
            <a:pPr algn="ctr">
              <a:defRPr/>
            </a:pPr>
            <a:r>
              <a:rPr lang="en-US" sz="1800" b="1" dirty="0">
                <a:solidFill>
                  <a:schemeClr val="accent4">
                    <a:lumMod val="10000"/>
                  </a:schemeClr>
                </a:solidFill>
                <a:latin typeface="Arial" charset="0"/>
                <a:ea typeface="ＭＳ Ｐゴシック" charset="-128"/>
              </a:rPr>
              <a:t>Intermountain Boarding School Student Publication 1973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1">
            <a:extLst>
              <a:ext uri="{FF2B5EF4-FFF2-40B4-BE49-F238E27FC236}">
                <a16:creationId xmlns:a16="http://schemas.microsoft.com/office/drawing/2014/main" id="{F7014D1A-B574-20C1-C694-3D1A77EBC4B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78240381-B0EA-1748-88B8-E4E5F6A96883}" type="slidenum">
              <a:rPr lang="en-US" altLang="en-US" sz="1300"/>
              <a:pPr/>
              <a:t>24</a:t>
            </a:fld>
            <a:endParaRPr lang="en-US" altLang="en-US" sz="1300"/>
          </a:p>
        </p:txBody>
      </p:sp>
      <p:pic>
        <p:nvPicPr>
          <p:cNvPr id="52226" name="Picture 2">
            <a:extLst>
              <a:ext uri="{FF2B5EF4-FFF2-40B4-BE49-F238E27FC236}">
                <a16:creationId xmlns:a16="http://schemas.microsoft.com/office/drawing/2014/main" id="{EA4EAA8A-CE34-BA11-867D-615B7A3F6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0"/>
            <a:ext cx="484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a:extLst>
              <a:ext uri="{FF2B5EF4-FFF2-40B4-BE49-F238E27FC236}">
                <a16:creationId xmlns:a16="http://schemas.microsoft.com/office/drawing/2014/main" id="{64C66C7E-3498-588E-3DFC-9D910D55C5A7}"/>
              </a:ext>
            </a:extLst>
          </p:cNvPr>
          <p:cNvSpPr txBox="1">
            <a:spLocks noChangeArrowheads="1"/>
          </p:cNvSpPr>
          <p:nvPr/>
        </p:nvSpPr>
        <p:spPr bwMode="auto">
          <a:xfrm>
            <a:off x="152400" y="228600"/>
            <a:ext cx="38862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sz="3200" dirty="0"/>
              <a:t>	</a:t>
            </a:r>
            <a:r>
              <a:rPr lang="en-US" altLang="en-US" sz="2800" dirty="0" err="1"/>
              <a:t>Intermountain’s</a:t>
            </a:r>
            <a:r>
              <a:rPr lang="en-US" altLang="en-US" sz="2800" dirty="0"/>
              <a:t> </a:t>
            </a:r>
            <a:r>
              <a:rPr lang="en-US" sz="2800" i="1"/>
              <a:t>Naatsiillid</a:t>
            </a:r>
            <a:r>
              <a:rPr lang="en-US" sz="2800" dirty="0"/>
              <a:t> won 1</a:t>
            </a:r>
            <a:r>
              <a:rPr lang="en-US" sz="2800" baseline="30000" dirty="0"/>
              <a:t>st</a:t>
            </a:r>
            <a:r>
              <a:rPr lang="en-US" sz="2800" dirty="0"/>
              <a:t> place from Columbia Scholastic Press Assn. started publishing in 1968.</a:t>
            </a:r>
          </a:p>
          <a:p>
            <a:r>
              <a:rPr lang="en-US" altLang="en-US" sz="2800" dirty="0"/>
              <a:t>	Besides creative writing, that gave students their voice at Intermountain, there were also classes where Allan Houser (Chiricahua Apache) and others taught art.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1">
            <a:extLst>
              <a:ext uri="{FF2B5EF4-FFF2-40B4-BE49-F238E27FC236}">
                <a16:creationId xmlns:a16="http://schemas.microsoft.com/office/drawing/2014/main" id="{751E4C7A-2B56-64C3-D9A8-9F50C06B459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9DE0186F-9DEB-8248-A577-7AE553731487}" type="slidenum">
              <a:rPr lang="en-US" altLang="en-US" sz="1300"/>
              <a:pPr/>
              <a:t>25</a:t>
            </a:fld>
            <a:endParaRPr lang="en-US" altLang="en-US" sz="1300"/>
          </a:p>
        </p:txBody>
      </p:sp>
      <p:pic>
        <p:nvPicPr>
          <p:cNvPr id="53250" name="Picture 2">
            <a:extLst>
              <a:ext uri="{FF2B5EF4-FFF2-40B4-BE49-F238E27FC236}">
                <a16:creationId xmlns:a16="http://schemas.microsoft.com/office/drawing/2014/main" id="{243F4025-B47C-5C69-EA6F-D9CA96769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3">
            <a:extLst>
              <a:ext uri="{FF2B5EF4-FFF2-40B4-BE49-F238E27FC236}">
                <a16:creationId xmlns:a16="http://schemas.microsoft.com/office/drawing/2014/main" id="{1606EFE7-830E-5355-81C5-F48B91776A80}"/>
              </a:ext>
            </a:extLst>
          </p:cNvPr>
          <p:cNvSpPr txBox="1">
            <a:spLocks noChangeArrowheads="1"/>
          </p:cNvSpPr>
          <p:nvPr/>
        </p:nvSpPr>
        <p:spPr bwMode="auto">
          <a:xfrm>
            <a:off x="0" y="6245225"/>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r>
              <a:rPr lang="en-US" altLang="en-US" sz="2400" dirty="0"/>
              <a:t>Native family on horseback, Intermountain. Allan Houser, c. 1950</a:t>
            </a:r>
          </a:p>
          <a:p>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3">
            <a:extLst>
              <a:ext uri="{FF2B5EF4-FFF2-40B4-BE49-F238E27FC236}">
                <a16:creationId xmlns:a16="http://schemas.microsoft.com/office/drawing/2014/main" id="{525254AF-72FE-3A27-240D-5ADCB6DD87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BB10BFA-562C-0240-9FFE-B8367AB7D7C7}" type="slidenum">
              <a:rPr lang="en-US" altLang="en-US" sz="1300"/>
              <a:pPr>
                <a:spcBef>
                  <a:spcPct val="0"/>
                </a:spcBef>
                <a:buFontTx/>
                <a:buNone/>
              </a:pPr>
              <a:t>26</a:t>
            </a:fld>
            <a:endParaRPr lang="en-US" altLang="en-US" sz="1300"/>
          </a:p>
        </p:txBody>
      </p:sp>
      <p:sp>
        <p:nvSpPr>
          <p:cNvPr id="54274" name="Text Box 2">
            <a:extLst>
              <a:ext uri="{FF2B5EF4-FFF2-40B4-BE49-F238E27FC236}">
                <a16:creationId xmlns:a16="http://schemas.microsoft.com/office/drawing/2014/main" id="{17ADB27D-0EB6-4E8F-0F83-2093BF22399B}"/>
              </a:ext>
            </a:extLst>
          </p:cNvPr>
          <p:cNvSpPr txBox="1">
            <a:spLocks noChangeArrowheads="1"/>
          </p:cNvSpPr>
          <p:nvPr/>
        </p:nvSpPr>
        <p:spPr bwMode="auto">
          <a:xfrm>
            <a:off x="0" y="0"/>
            <a:ext cx="91440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200" b="1">
                <a:solidFill>
                  <a:srgbClr val="0600FF"/>
                </a:solidFill>
              </a:rPr>
              <a:t>Respect and Self-Discipline</a:t>
            </a:r>
          </a:p>
          <a:p>
            <a:pPr eaLnBrk="1" hangingPunct="1">
              <a:spcBef>
                <a:spcPct val="0"/>
              </a:spcBef>
              <a:buFontTx/>
              <a:buNone/>
            </a:pPr>
            <a:r>
              <a:rPr lang="en-US" altLang="en-US" sz="3200">
                <a:solidFill>
                  <a:srgbClr val="000000"/>
                </a:solidFill>
              </a:rPr>
              <a:t>The Rock Point Community School Board felt in the 1970s </a:t>
            </a:r>
            <a:r>
              <a:rPr lang="ja-JP" altLang="en-US" sz="3200">
                <a:solidFill>
                  <a:srgbClr val="000000"/>
                </a:solidFill>
              </a:rPr>
              <a:t>“</a:t>
            </a:r>
            <a:r>
              <a:rPr lang="en-US" altLang="ja-JP" sz="3200">
                <a:solidFill>
                  <a:srgbClr val="000000"/>
                </a:solidFill>
              </a:rPr>
              <a:t>that it was the breakdown of a working knowledge of Navajo kinship that caused much of what they perceived as inappropriate, un-Navajo, behavior; the way back, they felt was to teach students that system.</a:t>
            </a:r>
            <a:r>
              <a:rPr lang="ja-JP" altLang="en-US" sz="3200">
                <a:solidFill>
                  <a:srgbClr val="000000"/>
                </a:solidFill>
              </a:rPr>
              <a:t>”</a:t>
            </a:r>
            <a:endParaRPr lang="en-US" altLang="ja-JP" sz="3200">
              <a:solidFill>
                <a:srgbClr val="000000"/>
              </a:solidFill>
            </a:endParaRPr>
          </a:p>
          <a:p>
            <a:pPr eaLnBrk="1" hangingPunct="1">
              <a:spcBef>
                <a:spcPct val="0"/>
              </a:spcBef>
              <a:buFontTx/>
              <a:buNone/>
            </a:pPr>
            <a:r>
              <a:rPr lang="en-US" altLang="en-US" sz="3200">
                <a:solidFill>
                  <a:srgbClr val="000000"/>
                </a:solidFill>
              </a:rPr>
              <a:t>Their answer was to establish</a:t>
            </a:r>
          </a:p>
          <a:p>
            <a:pPr eaLnBrk="1" hangingPunct="1">
              <a:spcBef>
                <a:spcPct val="0"/>
              </a:spcBef>
              <a:buFontTx/>
              <a:buNone/>
            </a:pPr>
            <a:r>
              <a:rPr lang="en-US" altLang="en-US" sz="3200">
                <a:solidFill>
                  <a:srgbClr val="000000"/>
                </a:solidFill>
              </a:rPr>
              <a:t>A bilingual education program</a:t>
            </a:r>
          </a:p>
          <a:p>
            <a:pPr eaLnBrk="1" hangingPunct="1">
              <a:spcBef>
                <a:spcPct val="0"/>
              </a:spcBef>
              <a:buFontTx/>
              <a:buNone/>
            </a:pPr>
            <a:r>
              <a:rPr lang="en-US" altLang="en-US" sz="3200">
                <a:solidFill>
                  <a:srgbClr val="000000"/>
                </a:solidFill>
              </a:rPr>
              <a:t>with an extensive Navajo</a:t>
            </a:r>
          </a:p>
          <a:p>
            <a:pPr eaLnBrk="1" hangingPunct="1">
              <a:spcBef>
                <a:spcPct val="0"/>
              </a:spcBef>
              <a:buFontTx/>
              <a:buNone/>
            </a:pPr>
            <a:r>
              <a:rPr lang="en-US" altLang="en-US" sz="3200">
                <a:solidFill>
                  <a:srgbClr val="000000"/>
                </a:solidFill>
              </a:rPr>
              <a:t>Social Studies component </a:t>
            </a:r>
          </a:p>
          <a:p>
            <a:pPr eaLnBrk="1" hangingPunct="1">
              <a:spcBef>
                <a:spcPct val="0"/>
              </a:spcBef>
              <a:buFontTx/>
              <a:buNone/>
            </a:pPr>
            <a:r>
              <a:rPr lang="en-US" altLang="en-US" sz="3200">
                <a:solidFill>
                  <a:srgbClr val="000000"/>
                </a:solidFill>
              </a:rPr>
              <a:t>that included the theory of</a:t>
            </a:r>
          </a:p>
          <a:p>
            <a:pPr eaLnBrk="1" hangingPunct="1">
              <a:spcBef>
                <a:spcPct val="0"/>
              </a:spcBef>
              <a:buFontTx/>
              <a:buNone/>
            </a:pPr>
            <a:r>
              <a:rPr lang="en-US" altLang="en-US" sz="3200">
                <a:solidFill>
                  <a:srgbClr val="000000"/>
                </a:solidFill>
              </a:rPr>
              <a:t>Navajo kinship.</a:t>
            </a:r>
          </a:p>
        </p:txBody>
      </p:sp>
      <p:pic>
        <p:nvPicPr>
          <p:cNvPr id="54275" name="Picture 3" descr="020121">
            <a:extLst>
              <a:ext uri="{FF2B5EF4-FFF2-40B4-BE49-F238E27FC236}">
                <a16:creationId xmlns:a16="http://schemas.microsoft.com/office/drawing/2014/main" id="{8853CFDC-E110-F3A4-BA6C-F24A55AE2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0"/>
            <a:ext cx="3429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3">
            <a:extLst>
              <a:ext uri="{FF2B5EF4-FFF2-40B4-BE49-F238E27FC236}">
                <a16:creationId xmlns:a16="http://schemas.microsoft.com/office/drawing/2014/main" id="{8833541E-B6B9-6EEE-09AA-4FAAF88420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40C7424-7031-4348-9C7D-C4C4F35C0CC2}" type="slidenum">
              <a:rPr lang="en-US" altLang="en-US" sz="1300"/>
              <a:pPr>
                <a:spcBef>
                  <a:spcPct val="0"/>
                </a:spcBef>
                <a:buFontTx/>
                <a:buNone/>
              </a:pPr>
              <a:t>27</a:t>
            </a:fld>
            <a:endParaRPr lang="en-US" altLang="en-US" sz="1300"/>
          </a:p>
        </p:txBody>
      </p:sp>
      <p:sp>
        <p:nvSpPr>
          <p:cNvPr id="66562" name="Text Box 2">
            <a:extLst>
              <a:ext uri="{FF2B5EF4-FFF2-40B4-BE49-F238E27FC236}">
                <a16:creationId xmlns:a16="http://schemas.microsoft.com/office/drawing/2014/main" id="{70D72AAC-D162-D72A-3C59-E65A97EF914A}"/>
              </a:ext>
            </a:extLst>
          </p:cNvPr>
          <p:cNvSpPr txBox="1">
            <a:spLocks noChangeArrowheads="1"/>
          </p:cNvSpPr>
          <p:nvPr/>
        </p:nvSpPr>
        <p:spPr bwMode="auto">
          <a:xfrm>
            <a:off x="517525" y="56832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3" name="Text Box 3">
            <a:extLst>
              <a:ext uri="{FF2B5EF4-FFF2-40B4-BE49-F238E27FC236}">
                <a16:creationId xmlns:a16="http://schemas.microsoft.com/office/drawing/2014/main" id="{F5BDB734-92B8-4DE7-E4D9-253079E8C1DB}"/>
              </a:ext>
            </a:extLst>
          </p:cNvPr>
          <p:cNvSpPr txBox="1">
            <a:spLocks noChangeArrowheads="1"/>
          </p:cNvSpPr>
          <p:nvPr/>
        </p:nvSpPr>
        <p:spPr bwMode="auto">
          <a:xfrm>
            <a:off x="0" y="0"/>
            <a:ext cx="9144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	</a:t>
            </a:r>
            <a:r>
              <a:rPr lang="en-US" altLang="en-US" sz="2800" b="1"/>
              <a:t>The Applied Literacy Program at her school got students to develop their writing skills in Navajo and English by writing in a variety of ways, including for the school's low-power television station and award winning newspaper. Much of their writing was based on interviewing elders, tribal officials, and other community members.</a:t>
            </a:r>
          </a:p>
          <a:p>
            <a:pPr eaLnBrk="1" hangingPunct="1"/>
            <a:r>
              <a:rPr lang="en-US" altLang="en-US" sz="2800" b="1"/>
              <a:t>	</a:t>
            </a:r>
          </a:p>
        </p:txBody>
      </p:sp>
      <p:pic>
        <p:nvPicPr>
          <p:cNvPr id="66564" name="Picture 4">
            <a:extLst>
              <a:ext uri="{FF2B5EF4-FFF2-40B4-BE49-F238E27FC236}">
                <a16:creationId xmlns:a16="http://schemas.microsoft.com/office/drawing/2014/main" id="{5CA27C2B-972F-57F1-7D69-9D721C8C5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35C2-E53E-0E7D-ED1C-6268C8325573}"/>
              </a:ext>
            </a:extLst>
          </p:cNvPr>
          <p:cNvSpPr>
            <a:spLocks noGrp="1"/>
          </p:cNvSpPr>
          <p:nvPr>
            <p:ph type="title"/>
          </p:nvPr>
        </p:nvSpPr>
        <p:spPr/>
        <p:txBody>
          <a:bodyPr/>
          <a:lstStyle/>
          <a:p>
            <a:endParaRPr lang="en-US"/>
          </a:p>
        </p:txBody>
      </p:sp>
      <p:pic>
        <p:nvPicPr>
          <p:cNvPr id="12" name="Content Placeholder 11">
            <a:extLst>
              <a:ext uri="{FF2B5EF4-FFF2-40B4-BE49-F238E27FC236}">
                <a16:creationId xmlns:a16="http://schemas.microsoft.com/office/drawing/2014/main" id="{57DFA70E-CB40-5737-6975-4097240775CA}"/>
              </a:ext>
            </a:extLst>
          </p:cNvPr>
          <p:cNvPicPr>
            <a:picLocks noGrp="1" noChangeAspect="1"/>
          </p:cNvPicPr>
          <p:nvPr>
            <p:ph idx="1"/>
          </p:nvPr>
        </p:nvPicPr>
        <p:blipFill>
          <a:blip r:embed="rId2"/>
          <a:stretch>
            <a:fillRect/>
          </a:stretch>
        </p:blipFill>
        <p:spPr>
          <a:xfrm>
            <a:off x="3667991" y="0"/>
            <a:ext cx="5476009" cy="7086600"/>
          </a:xfrm>
        </p:spPr>
      </p:pic>
      <p:sp>
        <p:nvSpPr>
          <p:cNvPr id="4" name="Slide Number Placeholder 3">
            <a:extLst>
              <a:ext uri="{FF2B5EF4-FFF2-40B4-BE49-F238E27FC236}">
                <a16:creationId xmlns:a16="http://schemas.microsoft.com/office/drawing/2014/main" id="{E4A9104B-8F56-4CFB-DBA4-E9328F3F4D59}"/>
              </a:ext>
            </a:extLst>
          </p:cNvPr>
          <p:cNvSpPr>
            <a:spLocks noGrp="1"/>
          </p:cNvSpPr>
          <p:nvPr>
            <p:ph type="sldNum" sz="quarter" idx="12"/>
          </p:nvPr>
        </p:nvSpPr>
        <p:spPr/>
        <p:txBody>
          <a:bodyPr/>
          <a:lstStyle/>
          <a:p>
            <a:fld id="{82A6DF7F-3653-B741-A584-FBEADA36EA92}" type="slidenum">
              <a:rPr lang="en-US" altLang="en-US" smtClean="0"/>
              <a:pPr/>
              <a:t>28</a:t>
            </a:fld>
            <a:endParaRPr lang="en-US" altLang="en-US"/>
          </a:p>
        </p:txBody>
      </p:sp>
      <p:sp>
        <p:nvSpPr>
          <p:cNvPr id="3" name="TextBox 2">
            <a:extLst>
              <a:ext uri="{FF2B5EF4-FFF2-40B4-BE49-F238E27FC236}">
                <a16:creationId xmlns:a16="http://schemas.microsoft.com/office/drawing/2014/main" id="{57E65D92-D342-436D-BDA8-167177947F0A}"/>
              </a:ext>
            </a:extLst>
          </p:cNvPr>
          <p:cNvSpPr txBox="1"/>
          <p:nvPr/>
        </p:nvSpPr>
        <p:spPr>
          <a:xfrm>
            <a:off x="0" y="1524000"/>
            <a:ext cx="3667991" cy="4524315"/>
          </a:xfrm>
          <a:prstGeom prst="rect">
            <a:avLst/>
          </a:prstGeom>
          <a:noFill/>
        </p:spPr>
        <p:txBody>
          <a:bodyPr wrap="square" rtlCol="0">
            <a:spAutoFit/>
          </a:bodyPr>
          <a:lstStyle/>
          <a:p>
            <a:r>
              <a:rPr lang="en-US" sz="3200" dirty="0"/>
              <a:t>	Rock Point, like Rough Rock, produced a number of booklets on topics related to life in the Navajo Nation for use by students. This one dates from 1976.</a:t>
            </a:r>
          </a:p>
        </p:txBody>
      </p:sp>
    </p:spTree>
    <p:extLst>
      <p:ext uri="{BB962C8B-B14F-4D97-AF65-F5344CB8AC3E}">
        <p14:creationId xmlns:p14="http://schemas.microsoft.com/office/powerpoint/2010/main" val="2012824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D7BA-9310-59AA-67B0-D5D2D49C8F8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813B3DC-3D8E-C8C9-4F2C-E7968A4C9F0F}"/>
              </a:ext>
            </a:extLst>
          </p:cNvPr>
          <p:cNvSpPr>
            <a:spLocks noGrp="1"/>
          </p:cNvSpPr>
          <p:nvPr>
            <p:ph type="sldNum" sz="quarter" idx="12"/>
          </p:nvPr>
        </p:nvSpPr>
        <p:spPr/>
        <p:txBody>
          <a:bodyPr/>
          <a:lstStyle/>
          <a:p>
            <a:fld id="{82A6DF7F-3653-B741-A584-FBEADA36EA92}" type="slidenum">
              <a:rPr lang="en-US" altLang="en-US" smtClean="0"/>
              <a:pPr/>
              <a:t>29</a:t>
            </a:fld>
            <a:endParaRPr lang="en-US" altLang="en-US"/>
          </a:p>
        </p:txBody>
      </p:sp>
      <p:pic>
        <p:nvPicPr>
          <p:cNvPr id="9" name="Content Placeholder 8">
            <a:extLst>
              <a:ext uri="{FF2B5EF4-FFF2-40B4-BE49-F238E27FC236}">
                <a16:creationId xmlns:a16="http://schemas.microsoft.com/office/drawing/2014/main" id="{3B5F7384-2D57-CAE3-3EF6-4D3E89F9D140}"/>
              </a:ext>
            </a:extLst>
          </p:cNvPr>
          <p:cNvPicPr>
            <a:picLocks noGrp="1" noChangeAspect="1"/>
          </p:cNvPicPr>
          <p:nvPr>
            <p:ph idx="1"/>
          </p:nvPr>
        </p:nvPicPr>
        <p:blipFill>
          <a:blip r:embed="rId2"/>
          <a:stretch>
            <a:fillRect/>
          </a:stretch>
        </p:blipFill>
        <p:spPr>
          <a:xfrm>
            <a:off x="-76200" y="1432424"/>
            <a:ext cx="9168985" cy="5425576"/>
          </a:xfrm>
        </p:spPr>
      </p:pic>
      <p:sp>
        <p:nvSpPr>
          <p:cNvPr id="10" name="TextBox 9">
            <a:extLst>
              <a:ext uri="{FF2B5EF4-FFF2-40B4-BE49-F238E27FC236}">
                <a16:creationId xmlns:a16="http://schemas.microsoft.com/office/drawing/2014/main" id="{406CD933-C5F2-9E1D-D32D-EDD5F183E68B}"/>
              </a:ext>
            </a:extLst>
          </p:cNvPr>
          <p:cNvSpPr txBox="1"/>
          <p:nvPr/>
        </p:nvSpPr>
        <p:spPr>
          <a:xfrm>
            <a:off x="0" y="274638"/>
            <a:ext cx="9144000" cy="461665"/>
          </a:xfrm>
          <a:prstGeom prst="rect">
            <a:avLst/>
          </a:prstGeom>
          <a:noFill/>
        </p:spPr>
        <p:txBody>
          <a:bodyPr wrap="square" rtlCol="0">
            <a:spAutoFit/>
          </a:bodyPr>
          <a:lstStyle/>
          <a:p>
            <a:pPr algn="ctr"/>
            <a:r>
              <a:rPr lang="en-US" sz="2400" dirty="0"/>
              <a:t>These books included one on Navajo farming from 1979.</a:t>
            </a:r>
          </a:p>
        </p:txBody>
      </p:sp>
    </p:spTree>
    <p:extLst>
      <p:ext uri="{BB962C8B-B14F-4D97-AF65-F5344CB8AC3E}">
        <p14:creationId xmlns:p14="http://schemas.microsoft.com/office/powerpoint/2010/main" val="4968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a:extLst>
              <a:ext uri="{FF2B5EF4-FFF2-40B4-BE49-F238E27FC236}">
                <a16:creationId xmlns:a16="http://schemas.microsoft.com/office/drawing/2014/main" id="{117DE4B1-9479-6C93-4662-B7BD402B23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864DD9-EEFA-4346-9E4E-D649D4104C20}" type="slidenum">
              <a:rPr lang="en-US" altLang="en-US" sz="1300"/>
              <a:pPr>
                <a:spcBef>
                  <a:spcPct val="0"/>
                </a:spcBef>
                <a:buFontTx/>
                <a:buNone/>
              </a:pPr>
              <a:t>3</a:t>
            </a:fld>
            <a:endParaRPr lang="en-US" altLang="en-US" sz="1300"/>
          </a:p>
        </p:txBody>
      </p:sp>
      <p:sp>
        <p:nvSpPr>
          <p:cNvPr id="90114" name="Text Box 2">
            <a:extLst>
              <a:ext uri="{FF2B5EF4-FFF2-40B4-BE49-F238E27FC236}">
                <a16:creationId xmlns:a16="http://schemas.microsoft.com/office/drawing/2014/main" id="{5D84FB7F-8E30-D946-BA85-79A7B0D8D5EA}"/>
              </a:ext>
            </a:extLst>
          </p:cNvPr>
          <p:cNvSpPr txBox="1">
            <a:spLocks noChangeArrowheads="1"/>
          </p:cNvSpPr>
          <p:nvPr/>
        </p:nvSpPr>
        <p:spPr bwMode="auto">
          <a:xfrm>
            <a:off x="76200" y="76200"/>
            <a:ext cx="5157788" cy="646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defRPr/>
            </a:pPr>
            <a:r>
              <a:rPr lang="en-US" altLang="en-US" sz="2800" dirty="0">
                <a:latin typeface="Arial Narrow" panose="020B0604020202020204" pitchFamily="34" charset="0"/>
              </a:rPr>
              <a:t>	</a:t>
            </a:r>
            <a:r>
              <a:rPr lang="en-US" sz="2800" dirty="0">
                <a:solidFill>
                  <a:schemeClr val="tx2">
                    <a:lumMod val="10000"/>
                  </a:schemeClr>
                </a:solidFill>
                <a:latin typeface="Arial" charset="0"/>
                <a:ea typeface="ＭＳ Ｐゴシック" charset="-128"/>
              </a:rPr>
              <a:t>This poem, written by Navajo students at </a:t>
            </a:r>
            <a:r>
              <a:rPr lang="en-US" sz="2800" dirty="0" err="1">
                <a:solidFill>
                  <a:schemeClr val="tx2">
                    <a:lumMod val="10000"/>
                  </a:schemeClr>
                </a:solidFill>
                <a:latin typeface="Arial" charset="0"/>
                <a:ea typeface="ＭＳ Ｐゴシック" charset="-128"/>
              </a:rPr>
              <a:t>Tohatchi</a:t>
            </a:r>
            <a:r>
              <a:rPr lang="en-US" sz="2800" dirty="0">
                <a:solidFill>
                  <a:schemeClr val="tx2">
                    <a:lumMod val="10000"/>
                  </a:schemeClr>
                </a:solidFill>
                <a:latin typeface="Arial" charset="0"/>
                <a:ea typeface="ＭＳ Ｐゴシック" charset="-128"/>
              </a:rPr>
              <a:t>, was first published in 1933 &amp; reprinted in </a:t>
            </a:r>
            <a:r>
              <a:rPr lang="en-US" sz="2800" i="1" dirty="0">
                <a:solidFill>
                  <a:schemeClr val="tx2">
                    <a:lumMod val="10000"/>
                  </a:schemeClr>
                </a:solidFill>
                <a:latin typeface="Arial" charset="0"/>
                <a:ea typeface="ＭＳ Ｐゴシック" charset="-128"/>
              </a:rPr>
              <a:t>This Colored Land</a:t>
            </a:r>
            <a:r>
              <a:rPr lang="en-US" sz="2800" dirty="0">
                <a:solidFill>
                  <a:schemeClr val="tx2">
                    <a:lumMod val="10000"/>
                  </a:schemeClr>
                </a:solidFill>
                <a:latin typeface="Arial" charset="0"/>
                <a:ea typeface="ＭＳ Ｐゴシック" charset="-128"/>
              </a:rPr>
              <a:t>:</a:t>
            </a:r>
          </a:p>
          <a:p>
            <a:pPr algn="ctr">
              <a:buFontTx/>
              <a:buNone/>
              <a:defRPr/>
            </a:pPr>
            <a:r>
              <a:rPr lang="en-US" sz="2800" b="1" dirty="0">
                <a:solidFill>
                  <a:schemeClr val="tx2">
                    <a:lumMod val="10000"/>
                  </a:schemeClr>
                </a:solidFill>
                <a:latin typeface="Arial" charset="0"/>
                <a:ea typeface="ＭＳ Ｐゴシック" charset="-128"/>
              </a:rPr>
              <a:t>If</a:t>
            </a:r>
            <a:endParaRPr lang="en-US" sz="2800" dirty="0">
              <a:solidFill>
                <a:schemeClr val="tx2">
                  <a:lumMod val="10000"/>
                </a:schemeClr>
              </a:solidFill>
              <a:latin typeface="Arial" charset="0"/>
              <a:ea typeface="ＭＳ Ｐゴシック" charset="-128"/>
            </a:endParaRPr>
          </a:p>
          <a:p>
            <a:pPr>
              <a:buFontTx/>
              <a:buNone/>
              <a:defRPr/>
            </a:pPr>
            <a:r>
              <a:rPr lang="en-US" sz="2800" dirty="0">
                <a:solidFill>
                  <a:schemeClr val="tx2">
                    <a:lumMod val="10000"/>
                  </a:schemeClr>
                </a:solidFill>
                <a:latin typeface="Arial" charset="0"/>
                <a:ea typeface="ＭＳ Ｐゴシック" charset="-128"/>
              </a:rPr>
              <a:t>If I were a pony,</a:t>
            </a:r>
          </a:p>
          <a:p>
            <a:pPr>
              <a:buFontTx/>
              <a:buNone/>
              <a:defRPr/>
            </a:pPr>
            <a:r>
              <a:rPr lang="en-US" sz="2800" dirty="0">
                <a:solidFill>
                  <a:schemeClr val="tx2">
                    <a:lumMod val="10000"/>
                  </a:schemeClr>
                </a:solidFill>
                <a:latin typeface="Arial" charset="0"/>
                <a:ea typeface="ＭＳ Ｐゴシック" charset="-128"/>
              </a:rPr>
              <a:t>A spotted pinto pony,</a:t>
            </a:r>
          </a:p>
          <a:p>
            <a:pPr>
              <a:buFontTx/>
              <a:buNone/>
              <a:defRPr/>
            </a:pPr>
            <a:r>
              <a:rPr lang="en-US" sz="2800" dirty="0">
                <a:solidFill>
                  <a:schemeClr val="tx2">
                    <a:lumMod val="10000"/>
                  </a:schemeClr>
                </a:solidFill>
                <a:latin typeface="Arial" charset="0"/>
                <a:ea typeface="ＭＳ Ｐゴシック" charset="-128"/>
              </a:rPr>
              <a:t>A racing, running pony,</a:t>
            </a:r>
          </a:p>
          <a:p>
            <a:pPr>
              <a:buFontTx/>
              <a:buNone/>
              <a:defRPr/>
            </a:pPr>
            <a:r>
              <a:rPr lang="en-US" sz="2800" dirty="0">
                <a:solidFill>
                  <a:schemeClr val="tx2">
                    <a:lumMod val="10000"/>
                  </a:schemeClr>
                </a:solidFill>
                <a:latin typeface="Arial" charset="0"/>
                <a:ea typeface="ＭＳ Ｐゴシック" charset="-128"/>
              </a:rPr>
              <a:t>I would run away from school.</a:t>
            </a:r>
          </a:p>
          <a:p>
            <a:pPr>
              <a:buFontTx/>
              <a:buNone/>
              <a:defRPr/>
            </a:pPr>
            <a:r>
              <a:rPr lang="en-US" sz="2800" dirty="0">
                <a:solidFill>
                  <a:schemeClr val="tx2">
                    <a:lumMod val="10000"/>
                  </a:schemeClr>
                </a:solidFill>
                <a:latin typeface="Arial" charset="0"/>
                <a:ea typeface="ＭＳ Ｐゴシック" charset="-128"/>
              </a:rPr>
              <a:t>And I’d gallop on the mesa,</a:t>
            </a:r>
          </a:p>
          <a:p>
            <a:pPr>
              <a:buFontTx/>
              <a:buNone/>
              <a:defRPr/>
            </a:pPr>
            <a:r>
              <a:rPr lang="en-US" sz="2800" dirty="0">
                <a:solidFill>
                  <a:schemeClr val="tx2">
                    <a:lumMod val="10000"/>
                  </a:schemeClr>
                </a:solidFill>
                <a:latin typeface="Arial" charset="0"/>
                <a:ea typeface="ＭＳ Ｐゴシック" charset="-128"/>
              </a:rPr>
              <a:t>And I’d eat on the mesa,</a:t>
            </a:r>
          </a:p>
          <a:p>
            <a:pPr>
              <a:buFontTx/>
              <a:buNone/>
              <a:defRPr/>
            </a:pPr>
            <a:r>
              <a:rPr lang="en-US" sz="2800" dirty="0">
                <a:solidFill>
                  <a:schemeClr val="tx2">
                    <a:lumMod val="10000"/>
                  </a:schemeClr>
                </a:solidFill>
                <a:latin typeface="Arial" charset="0"/>
                <a:ea typeface="ＭＳ Ｐゴシック" charset="-128"/>
              </a:rPr>
              <a:t>And I’d sleep on the mesa,</a:t>
            </a:r>
          </a:p>
          <a:p>
            <a:pPr>
              <a:buFontTx/>
              <a:buNone/>
              <a:defRPr/>
            </a:pPr>
            <a:r>
              <a:rPr lang="en-US" sz="2800" dirty="0">
                <a:solidFill>
                  <a:schemeClr val="tx2">
                    <a:lumMod val="10000"/>
                  </a:schemeClr>
                </a:solidFill>
                <a:latin typeface="Arial" charset="0"/>
                <a:ea typeface="ＭＳ Ｐゴシック" charset="-128"/>
              </a:rPr>
              <a:t>And I’d never think of school.</a:t>
            </a:r>
          </a:p>
        </p:txBody>
      </p:sp>
      <p:pic>
        <p:nvPicPr>
          <p:cNvPr id="47107" name="Picture 4" descr="Voices">
            <a:extLst>
              <a:ext uri="{FF2B5EF4-FFF2-40B4-BE49-F238E27FC236}">
                <a16:creationId xmlns:a16="http://schemas.microsoft.com/office/drawing/2014/main" id="{5622F966-E874-0EE0-CAE8-2983A768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988" y="0"/>
            <a:ext cx="3910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105B-A24C-BBA2-0093-213C7BE5BA5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6CB6455-F624-5A85-1ECB-85AD50634A61}"/>
              </a:ext>
            </a:extLst>
          </p:cNvPr>
          <p:cNvSpPr>
            <a:spLocks noGrp="1"/>
          </p:cNvSpPr>
          <p:nvPr>
            <p:ph type="sldNum" sz="quarter" idx="12"/>
          </p:nvPr>
        </p:nvSpPr>
        <p:spPr/>
        <p:txBody>
          <a:bodyPr/>
          <a:lstStyle/>
          <a:p>
            <a:fld id="{82A6DF7F-3653-B741-A584-FBEADA36EA92}" type="slidenum">
              <a:rPr lang="en-US" altLang="en-US" smtClean="0"/>
              <a:pPr/>
              <a:t>30</a:t>
            </a:fld>
            <a:endParaRPr lang="en-US" altLang="en-US"/>
          </a:p>
        </p:txBody>
      </p:sp>
      <p:pic>
        <p:nvPicPr>
          <p:cNvPr id="6" name="Content Placeholder 5">
            <a:extLst>
              <a:ext uri="{FF2B5EF4-FFF2-40B4-BE49-F238E27FC236}">
                <a16:creationId xmlns:a16="http://schemas.microsoft.com/office/drawing/2014/main" id="{5C82B9C6-237E-0EBE-3678-B1DD9998AD7F}"/>
              </a:ext>
            </a:extLst>
          </p:cNvPr>
          <p:cNvPicPr>
            <a:picLocks noGrp="1" noChangeAspect="1"/>
          </p:cNvPicPr>
          <p:nvPr>
            <p:ph idx="1"/>
          </p:nvPr>
        </p:nvPicPr>
        <p:blipFill>
          <a:blip r:embed="rId2"/>
          <a:stretch>
            <a:fillRect/>
          </a:stretch>
        </p:blipFill>
        <p:spPr>
          <a:xfrm>
            <a:off x="-228600" y="15240"/>
            <a:ext cx="9372600" cy="6842760"/>
          </a:xfrm>
        </p:spPr>
      </p:pic>
    </p:spTree>
    <p:extLst>
      <p:ext uri="{BB962C8B-B14F-4D97-AF65-F5344CB8AC3E}">
        <p14:creationId xmlns:p14="http://schemas.microsoft.com/office/powerpoint/2010/main" val="2299019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86E5D-6F01-943F-89A4-0512AC8356E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180C6CAA-BCAC-F11B-35C5-63469325C359}"/>
              </a:ext>
            </a:extLst>
          </p:cNvPr>
          <p:cNvSpPr>
            <a:spLocks noGrp="1"/>
          </p:cNvSpPr>
          <p:nvPr>
            <p:ph type="sldNum" sz="quarter" idx="12"/>
          </p:nvPr>
        </p:nvSpPr>
        <p:spPr/>
        <p:txBody>
          <a:bodyPr/>
          <a:lstStyle/>
          <a:p>
            <a:fld id="{82A6DF7F-3653-B741-A584-FBEADA36EA92}" type="slidenum">
              <a:rPr lang="en-US" altLang="en-US" smtClean="0"/>
              <a:pPr/>
              <a:t>31</a:t>
            </a:fld>
            <a:endParaRPr lang="en-US" altLang="en-US"/>
          </a:p>
        </p:txBody>
      </p:sp>
      <p:pic>
        <p:nvPicPr>
          <p:cNvPr id="9" name="Content Placeholder 8">
            <a:extLst>
              <a:ext uri="{FF2B5EF4-FFF2-40B4-BE49-F238E27FC236}">
                <a16:creationId xmlns:a16="http://schemas.microsoft.com/office/drawing/2014/main" id="{CEA1348C-461C-F019-A176-4B797C7E09B3}"/>
              </a:ext>
            </a:extLst>
          </p:cNvPr>
          <p:cNvPicPr>
            <a:picLocks noGrp="1" noChangeAspect="1"/>
          </p:cNvPicPr>
          <p:nvPr>
            <p:ph idx="1"/>
          </p:nvPr>
        </p:nvPicPr>
        <p:blipFill>
          <a:blip r:embed="rId2"/>
          <a:stretch>
            <a:fillRect/>
          </a:stretch>
        </p:blipFill>
        <p:spPr>
          <a:xfrm>
            <a:off x="-41411" y="1264101"/>
            <a:ext cx="9147897" cy="5590382"/>
          </a:xfrm>
        </p:spPr>
      </p:pic>
      <p:sp>
        <p:nvSpPr>
          <p:cNvPr id="10" name="TextBox 9">
            <a:extLst>
              <a:ext uri="{FF2B5EF4-FFF2-40B4-BE49-F238E27FC236}">
                <a16:creationId xmlns:a16="http://schemas.microsoft.com/office/drawing/2014/main" id="{D8A25B1B-3BB9-93A8-CA27-A5750D7FD1C2}"/>
              </a:ext>
            </a:extLst>
          </p:cNvPr>
          <p:cNvSpPr txBox="1"/>
          <p:nvPr/>
        </p:nvSpPr>
        <p:spPr>
          <a:xfrm>
            <a:off x="0" y="0"/>
            <a:ext cx="9144001" cy="1384995"/>
          </a:xfrm>
          <a:prstGeom prst="rect">
            <a:avLst/>
          </a:prstGeom>
          <a:noFill/>
        </p:spPr>
        <p:txBody>
          <a:bodyPr wrap="square" rtlCol="0">
            <a:spAutoFit/>
          </a:bodyPr>
          <a:lstStyle/>
          <a:p>
            <a:pPr algn="ctr"/>
            <a:r>
              <a:rPr lang="en-US" sz="2800" dirty="0">
                <a:solidFill>
                  <a:schemeClr val="accent2">
                    <a:lumMod val="50000"/>
                  </a:schemeClr>
                </a:solidFill>
              </a:rPr>
              <a:t>This is a page from the booklet on Navajo chapters produced by by Rock Point Community School and published by Navajo Community College Press in 1987.</a:t>
            </a:r>
          </a:p>
        </p:txBody>
      </p:sp>
    </p:spTree>
    <p:extLst>
      <p:ext uri="{BB962C8B-B14F-4D97-AF65-F5344CB8AC3E}">
        <p14:creationId xmlns:p14="http://schemas.microsoft.com/office/powerpoint/2010/main" val="1197647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08884-FFD6-1A15-93CE-CE27E384112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04968F7-2A04-AC06-A5C3-626CF864F29B}"/>
              </a:ext>
            </a:extLst>
          </p:cNvPr>
          <p:cNvPicPr>
            <a:picLocks noGrp="1" noChangeAspect="1"/>
          </p:cNvPicPr>
          <p:nvPr>
            <p:ph idx="1"/>
          </p:nvPr>
        </p:nvPicPr>
        <p:blipFill>
          <a:blip r:embed="rId2"/>
          <a:stretch>
            <a:fillRect/>
          </a:stretch>
        </p:blipFill>
        <p:spPr>
          <a:xfrm>
            <a:off x="0" y="1346566"/>
            <a:ext cx="9220200" cy="5511434"/>
          </a:xfrm>
        </p:spPr>
      </p:pic>
      <p:sp>
        <p:nvSpPr>
          <p:cNvPr id="4" name="Slide Number Placeholder 3">
            <a:extLst>
              <a:ext uri="{FF2B5EF4-FFF2-40B4-BE49-F238E27FC236}">
                <a16:creationId xmlns:a16="http://schemas.microsoft.com/office/drawing/2014/main" id="{FF220438-6926-5BF9-FEAF-B1FA418B83AF}"/>
              </a:ext>
            </a:extLst>
          </p:cNvPr>
          <p:cNvSpPr>
            <a:spLocks noGrp="1"/>
          </p:cNvSpPr>
          <p:nvPr>
            <p:ph type="sldNum" sz="quarter" idx="12"/>
          </p:nvPr>
        </p:nvSpPr>
        <p:spPr/>
        <p:txBody>
          <a:bodyPr/>
          <a:lstStyle/>
          <a:p>
            <a:fld id="{82A6DF7F-3653-B741-A584-FBEADA36EA92}" type="slidenum">
              <a:rPr lang="en-US" altLang="en-US" smtClean="0"/>
              <a:pPr/>
              <a:t>32</a:t>
            </a:fld>
            <a:endParaRPr lang="en-US" altLang="en-US"/>
          </a:p>
        </p:txBody>
      </p:sp>
      <p:sp>
        <p:nvSpPr>
          <p:cNvPr id="7" name="TextBox 6">
            <a:extLst>
              <a:ext uri="{FF2B5EF4-FFF2-40B4-BE49-F238E27FC236}">
                <a16:creationId xmlns:a16="http://schemas.microsoft.com/office/drawing/2014/main" id="{9FA11F46-EDC1-6835-34D1-DD3960F89C35}"/>
              </a:ext>
            </a:extLst>
          </p:cNvPr>
          <p:cNvSpPr txBox="1"/>
          <p:nvPr/>
        </p:nvSpPr>
        <p:spPr>
          <a:xfrm>
            <a:off x="0" y="0"/>
            <a:ext cx="9144000" cy="1384995"/>
          </a:xfrm>
          <a:prstGeom prst="rect">
            <a:avLst/>
          </a:prstGeom>
          <a:noFill/>
        </p:spPr>
        <p:txBody>
          <a:bodyPr wrap="square" rtlCol="0">
            <a:spAutoFit/>
          </a:bodyPr>
          <a:lstStyle/>
          <a:p>
            <a:pPr algn="ctr"/>
            <a:r>
              <a:rPr lang="en-US" sz="2800" dirty="0"/>
              <a:t>Central to sovereignty is self-government at chapter meetings and in Window Rock, which Navajo schools need to incorporate information about in their curriculum.</a:t>
            </a:r>
          </a:p>
        </p:txBody>
      </p:sp>
    </p:spTree>
    <p:extLst>
      <p:ext uri="{BB962C8B-B14F-4D97-AF65-F5344CB8AC3E}">
        <p14:creationId xmlns:p14="http://schemas.microsoft.com/office/powerpoint/2010/main" val="314537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3">
            <a:extLst>
              <a:ext uri="{FF2B5EF4-FFF2-40B4-BE49-F238E27FC236}">
                <a16:creationId xmlns:a16="http://schemas.microsoft.com/office/drawing/2014/main" id="{DBDE52B0-626A-7038-AB1B-EE56492AD4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37931725" indent="-37474525"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025525" indent="-204788"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436688" indent="-206375"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1846263" indent="-204788"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303463" indent="-204788"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760663" indent="-204788"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217863" indent="-204788"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675063" indent="-204788"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362222D-471D-B94C-ACB4-FCF8A37F4276}" type="slidenum">
              <a:rPr lang="en-US" altLang="en-US" sz="1300"/>
              <a:pPr>
                <a:spcBef>
                  <a:spcPct val="0"/>
                </a:spcBef>
                <a:buFontTx/>
                <a:buNone/>
              </a:pPr>
              <a:t>33</a:t>
            </a:fld>
            <a:endParaRPr lang="en-US" altLang="en-US" sz="1300"/>
          </a:p>
        </p:txBody>
      </p:sp>
      <p:pic>
        <p:nvPicPr>
          <p:cNvPr id="70658" name="Picture 4" descr="Sacred">
            <a:extLst>
              <a:ext uri="{FF2B5EF4-FFF2-40B4-BE49-F238E27FC236}">
                <a16:creationId xmlns:a16="http://schemas.microsoft.com/office/drawing/2014/main" id="{AB8122DA-12FF-AA95-3886-088888B0E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4488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524C23B-D8CB-D1ED-67BB-F82A98A9FF83}"/>
              </a:ext>
            </a:extLst>
          </p:cNvPr>
          <p:cNvSpPr txBox="1"/>
          <p:nvPr/>
        </p:nvSpPr>
        <p:spPr>
          <a:xfrm>
            <a:off x="-304800" y="609600"/>
            <a:ext cx="9448801" cy="1384995"/>
          </a:xfrm>
          <a:prstGeom prst="rect">
            <a:avLst/>
          </a:prstGeom>
          <a:noFill/>
        </p:spPr>
        <p:txBody>
          <a:bodyPr wrap="square" rtlCol="0">
            <a:spAutoFit/>
          </a:bodyPr>
          <a:lstStyle/>
          <a:p>
            <a:pPr algn="ctr"/>
            <a:r>
              <a:rPr lang="en-US" sz="2800" dirty="0">
                <a:solidFill>
                  <a:schemeClr val="accent5"/>
                </a:solidFill>
              </a:rPr>
              <a:t>Rock Point most ambitious effort at producing Navajo specific curriculum materials was </a:t>
            </a:r>
            <a:r>
              <a:rPr lang="en-US" sz="2800" i="1" dirty="0">
                <a:solidFill>
                  <a:schemeClr val="accent5"/>
                </a:solidFill>
              </a:rPr>
              <a:t>Between Sacred Mountains</a:t>
            </a:r>
            <a:r>
              <a:rPr lang="en-US" sz="2800" dirty="0">
                <a:solidFill>
                  <a:schemeClr val="accent5"/>
                </a:solidFill>
              </a:rPr>
              <a:t> first published in 1982.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a:extLst>
              <a:ext uri="{FF2B5EF4-FFF2-40B4-BE49-F238E27FC236}">
                <a16:creationId xmlns:a16="http://schemas.microsoft.com/office/drawing/2014/main" id="{637D5433-F42F-1220-1D1B-A37E9B4552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37931725" indent="-37474525"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025525" indent="-204788"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436688" indent="-206375"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1846263" indent="-204788"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303463" indent="-204788"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760663" indent="-204788"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217863" indent="-204788"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675063" indent="-204788"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511DBF1-DC45-274F-9E3F-8818EC5B2C3D}" type="slidenum">
              <a:rPr lang="en-US" altLang="en-US" sz="1300"/>
              <a:pPr>
                <a:spcBef>
                  <a:spcPct val="0"/>
                </a:spcBef>
                <a:buFontTx/>
                <a:buNone/>
              </a:pPr>
              <a:t>34</a:t>
            </a:fld>
            <a:endParaRPr lang="en-US" altLang="en-US" sz="1300"/>
          </a:p>
        </p:txBody>
      </p:sp>
      <p:pic>
        <p:nvPicPr>
          <p:cNvPr id="72706" name="Picture 3" descr="StripMining">
            <a:extLst>
              <a:ext uri="{FF2B5EF4-FFF2-40B4-BE49-F238E27FC236}">
                <a16:creationId xmlns:a16="http://schemas.microsoft.com/office/drawing/2014/main" id="{B31E2E84-3196-2FFD-CA6B-B99C82CC9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a:extLst>
              <a:ext uri="{FF2B5EF4-FFF2-40B4-BE49-F238E27FC236}">
                <a16:creationId xmlns:a16="http://schemas.microsoft.com/office/drawing/2014/main" id="{F6FAC03E-C8FF-E024-CAF9-3382DECE99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F63FE25-0E77-6447-92B0-4AA74EB6243B}" type="slidenum">
              <a:rPr lang="en-US" altLang="en-US" sz="1300"/>
              <a:pPr>
                <a:spcBef>
                  <a:spcPct val="0"/>
                </a:spcBef>
                <a:buFontTx/>
                <a:buNone/>
              </a:pPr>
              <a:t>35</a:t>
            </a:fld>
            <a:endParaRPr lang="en-US" altLang="en-US" sz="1300"/>
          </a:p>
        </p:txBody>
      </p:sp>
      <p:sp>
        <p:nvSpPr>
          <p:cNvPr id="62466" name="Text Box 3">
            <a:extLst>
              <a:ext uri="{FF2B5EF4-FFF2-40B4-BE49-F238E27FC236}">
                <a16:creationId xmlns:a16="http://schemas.microsoft.com/office/drawing/2014/main" id="{9E6D1F6D-AF23-E78C-29E1-02966667D121}"/>
              </a:ext>
            </a:extLst>
          </p:cNvPr>
          <p:cNvSpPr txBox="1">
            <a:spLocks noChangeArrowheads="1"/>
          </p:cNvSpPr>
          <p:nvPr/>
        </p:nvSpPr>
        <p:spPr bwMode="auto">
          <a:xfrm>
            <a:off x="517525" y="56832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2467" name="Text Box 5">
            <a:extLst>
              <a:ext uri="{FF2B5EF4-FFF2-40B4-BE49-F238E27FC236}">
                <a16:creationId xmlns:a16="http://schemas.microsoft.com/office/drawing/2014/main" id="{BD8A6594-4933-711F-36FD-1139D8179A14}"/>
              </a:ext>
            </a:extLst>
          </p:cNvPr>
          <p:cNvSpPr txBox="1">
            <a:spLocks noChangeArrowheads="1"/>
          </p:cNvSpPr>
          <p:nvPr/>
        </p:nvSpPr>
        <p:spPr bwMode="auto">
          <a:xfrm>
            <a:off x="0" y="304800"/>
            <a:ext cx="42672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dirty="0"/>
              <a:t>	</a:t>
            </a:r>
            <a:r>
              <a:rPr lang="en-US" altLang="en-US" sz="2800" dirty="0"/>
              <a:t>Culture-based curriculum can include students writing and publishing school newspapers and magazines as was done with the </a:t>
            </a:r>
            <a:r>
              <a:rPr lang="ja-JP" altLang="en-US" sz="2800"/>
              <a:t>“</a:t>
            </a:r>
            <a:r>
              <a:rPr lang="en-US" altLang="ja-JP" sz="2800" i="1" dirty="0"/>
              <a:t>Foxfire</a:t>
            </a:r>
            <a:r>
              <a:rPr lang="ja-JP" altLang="en-US" sz="2800"/>
              <a:t>”</a:t>
            </a:r>
            <a:r>
              <a:rPr lang="en-US" altLang="ja-JP" sz="2800" dirty="0"/>
              <a:t> publications in the southeastern United States. This </a:t>
            </a:r>
            <a:r>
              <a:rPr lang="en-US" altLang="ja-JP" sz="2800" i="1" dirty="0"/>
              <a:t>TSÁ</a:t>
            </a:r>
            <a:r>
              <a:rPr lang="en-US" altLang="en-US" sz="2800" i="1" dirty="0"/>
              <a:t>’</a:t>
            </a:r>
            <a:r>
              <a:rPr lang="en-US" altLang="ja-JP" sz="2800" i="1" dirty="0"/>
              <a:t> ÁSZI</a:t>
            </a:r>
            <a:r>
              <a:rPr lang="en-US" altLang="en-US" sz="2800" dirty="0"/>
              <a:t>’</a:t>
            </a:r>
            <a:r>
              <a:rPr lang="en-US" altLang="ja-JP" sz="2800" dirty="0"/>
              <a:t> magazine was published by Ramah Navajo students in 1975.</a:t>
            </a:r>
            <a:endParaRPr lang="en-US" altLang="en-US" sz="2800" dirty="0"/>
          </a:p>
        </p:txBody>
      </p:sp>
      <p:pic>
        <p:nvPicPr>
          <p:cNvPr id="62468" name="Picture 6" descr="Ramah">
            <a:extLst>
              <a:ext uri="{FF2B5EF4-FFF2-40B4-BE49-F238E27FC236}">
                <a16:creationId xmlns:a16="http://schemas.microsoft.com/office/drawing/2014/main" id="{9766D460-26D5-02E2-D151-E49E662C2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563" y="0"/>
            <a:ext cx="4897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3">
            <a:extLst>
              <a:ext uri="{FF2B5EF4-FFF2-40B4-BE49-F238E27FC236}">
                <a16:creationId xmlns:a16="http://schemas.microsoft.com/office/drawing/2014/main" id="{B23879DF-ABF8-7597-751E-1225AD737F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E3E5EE9-228A-404B-B90D-5629215946B0}" type="slidenum">
              <a:rPr lang="en-US" altLang="en-US" sz="1300"/>
              <a:pPr>
                <a:spcBef>
                  <a:spcPct val="0"/>
                </a:spcBef>
                <a:buFontTx/>
                <a:buNone/>
              </a:pPr>
              <a:t>36</a:t>
            </a:fld>
            <a:endParaRPr lang="en-US" altLang="en-US" sz="1300"/>
          </a:p>
        </p:txBody>
      </p:sp>
      <p:sp>
        <p:nvSpPr>
          <p:cNvPr id="64514" name="Text Box 2">
            <a:extLst>
              <a:ext uri="{FF2B5EF4-FFF2-40B4-BE49-F238E27FC236}">
                <a16:creationId xmlns:a16="http://schemas.microsoft.com/office/drawing/2014/main" id="{268FF61E-454C-58B3-969A-65334059E19F}"/>
              </a:ext>
            </a:extLst>
          </p:cNvPr>
          <p:cNvSpPr txBox="1">
            <a:spLocks noChangeArrowheads="1"/>
          </p:cNvSpPr>
          <p:nvPr/>
        </p:nvSpPr>
        <p:spPr bwMode="auto">
          <a:xfrm>
            <a:off x="517525" y="56832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4515" name="Text Box 3">
            <a:extLst>
              <a:ext uri="{FF2B5EF4-FFF2-40B4-BE49-F238E27FC236}">
                <a16:creationId xmlns:a16="http://schemas.microsoft.com/office/drawing/2014/main" id="{FC58CDAC-4827-1CCB-D786-08502C204A0A}"/>
              </a:ext>
            </a:extLst>
          </p:cNvPr>
          <p:cNvSpPr txBox="1">
            <a:spLocks noChangeArrowheads="1"/>
          </p:cNvSpPr>
          <p:nvPr/>
        </p:nvSpPr>
        <p:spPr bwMode="auto">
          <a:xfrm>
            <a:off x="0" y="228600"/>
            <a:ext cx="38862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Culture-based content can be combined with standards based academic content like writing five paragraph (or more) essays and various forms of process writing where students brainstorm ideas, write drafts, discuss drafts with fellow students (and their teacher), edit, and finally publish their writing.</a:t>
            </a:r>
          </a:p>
        </p:txBody>
      </p:sp>
      <p:pic>
        <p:nvPicPr>
          <p:cNvPr id="64516" name="Picture 5" descr="Ramah2">
            <a:extLst>
              <a:ext uri="{FF2B5EF4-FFF2-40B4-BE49-F238E27FC236}">
                <a16:creationId xmlns:a16="http://schemas.microsoft.com/office/drawing/2014/main" id="{DA787CBA-02A4-8724-B080-3A898897C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113" y="0"/>
            <a:ext cx="5068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4">
            <a:extLst>
              <a:ext uri="{FF2B5EF4-FFF2-40B4-BE49-F238E27FC236}">
                <a16:creationId xmlns:a16="http://schemas.microsoft.com/office/drawing/2014/main" id="{A7D47646-9155-C2FA-8EF0-420813DD87F8}"/>
              </a:ext>
            </a:extLst>
          </p:cNvPr>
          <p:cNvSpPr>
            <a:spLocks noGrp="1" noChangeArrowheads="1"/>
          </p:cNvSpPr>
          <p:nvPr>
            <p:ph type="title"/>
          </p:nvPr>
        </p:nvSpPr>
        <p:spPr/>
        <p:txBody>
          <a:bodyPr/>
          <a:lstStyle/>
          <a:p>
            <a:pPr eaLnBrk="1" hangingPunct="1"/>
            <a:endParaRPr lang="en-US" altLang="en-US"/>
          </a:p>
        </p:txBody>
      </p:sp>
      <p:pic>
        <p:nvPicPr>
          <p:cNvPr id="54274" name="Content Placeholder 6" descr="PdH entry (web photo).jpg">
            <a:extLst>
              <a:ext uri="{FF2B5EF4-FFF2-40B4-BE49-F238E27FC236}">
                <a16:creationId xmlns:a16="http://schemas.microsoft.com/office/drawing/2014/main" id="{017B7C14-1CA0-2124-6EB2-7F60919D8C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304" r="-24304"/>
          <a:stretch>
            <a:fillRect/>
          </a:stretch>
        </p:blipFill>
        <p:spPr>
          <a:xfrm>
            <a:off x="1905000" y="609600"/>
            <a:ext cx="8686800" cy="5668963"/>
          </a:xfrm>
        </p:spPr>
      </p:pic>
      <p:sp>
        <p:nvSpPr>
          <p:cNvPr id="54275" name="Footer Placeholder 3">
            <a:extLst>
              <a:ext uri="{FF2B5EF4-FFF2-40B4-BE49-F238E27FC236}">
                <a16:creationId xmlns:a16="http://schemas.microsoft.com/office/drawing/2014/main" id="{707621FA-EA8F-F6B2-A4C5-72EAFFBB5E8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alibri" panose="020F0502020204030204" pitchFamily="34" charset="0"/>
              </a:rPr>
              <a:t>TL McCarty, NISBA, 7/20/10</a:t>
            </a:r>
          </a:p>
        </p:txBody>
      </p:sp>
      <p:sp>
        <p:nvSpPr>
          <p:cNvPr id="2" name="TextBox 1">
            <a:extLst>
              <a:ext uri="{FF2B5EF4-FFF2-40B4-BE49-F238E27FC236}">
                <a16:creationId xmlns:a16="http://schemas.microsoft.com/office/drawing/2014/main" id="{0D29E3FA-DAD4-7D24-12C0-F726C9734ADA}"/>
              </a:ext>
            </a:extLst>
          </p:cNvPr>
          <p:cNvSpPr txBox="1"/>
          <p:nvPr/>
        </p:nvSpPr>
        <p:spPr>
          <a:xfrm>
            <a:off x="0" y="762000"/>
            <a:ext cx="3352801" cy="5509200"/>
          </a:xfrm>
          <a:prstGeom prst="rect">
            <a:avLst/>
          </a:prstGeom>
          <a:noFill/>
        </p:spPr>
        <p:txBody>
          <a:bodyPr wrap="square" rtlCol="0">
            <a:spAutoFit/>
          </a:bodyPr>
          <a:lstStyle/>
          <a:p>
            <a:r>
              <a:rPr lang="en-US" sz="3200" dirty="0"/>
              <a:t>	A more recent example of Navajo students getting a more culturally appropriate education is the Puente de </a:t>
            </a:r>
            <a:r>
              <a:rPr lang="en-US" sz="3200" dirty="0" err="1"/>
              <a:t>Hozho</a:t>
            </a:r>
            <a:r>
              <a:rPr lang="en-US" sz="3200" dirty="0"/>
              <a:t> public trilingual school in Flagstaff, Arizona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4">
            <a:extLst>
              <a:ext uri="{FF2B5EF4-FFF2-40B4-BE49-F238E27FC236}">
                <a16:creationId xmlns:a16="http://schemas.microsoft.com/office/drawing/2014/main" id="{EE9E6926-4DF9-AA76-7921-644931D290A0}"/>
              </a:ext>
            </a:extLst>
          </p:cNvPr>
          <p:cNvSpPr>
            <a:spLocks noGrp="1" noChangeArrowheads="1"/>
          </p:cNvSpPr>
          <p:nvPr>
            <p:ph type="title"/>
          </p:nvPr>
        </p:nvSpPr>
        <p:spPr/>
        <p:txBody>
          <a:bodyPr/>
          <a:lstStyle/>
          <a:p>
            <a:pPr eaLnBrk="1" hangingPunct="1"/>
            <a:endParaRPr lang="en-US" altLang="en-US"/>
          </a:p>
        </p:txBody>
      </p:sp>
      <p:pic>
        <p:nvPicPr>
          <p:cNvPr id="55298" name="Content Placeholder 8" descr="PdH Kinaalda Mural 0110.jpg">
            <a:extLst>
              <a:ext uri="{FF2B5EF4-FFF2-40B4-BE49-F238E27FC236}">
                <a16:creationId xmlns:a16="http://schemas.microsoft.com/office/drawing/2014/main" id="{F96C5B58-2D2E-B6F2-CBD1-7F7828C69A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368" r="-11368"/>
          <a:stretch>
            <a:fillRect/>
          </a:stretch>
        </p:blipFill>
        <p:spPr>
          <a:xfrm>
            <a:off x="0" y="274638"/>
            <a:ext cx="9448800" cy="5851525"/>
          </a:xfrm>
        </p:spPr>
      </p:pic>
      <p:sp>
        <p:nvSpPr>
          <p:cNvPr id="55299" name="Footer Placeholder 3">
            <a:extLst>
              <a:ext uri="{FF2B5EF4-FFF2-40B4-BE49-F238E27FC236}">
                <a16:creationId xmlns:a16="http://schemas.microsoft.com/office/drawing/2014/main" id="{38D8EC29-65AF-29E8-0168-AAD010ABCBB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alibri" panose="020F0502020204030204" pitchFamily="34" charset="0"/>
              </a:rPr>
              <a:t>TL McCarty, NISBA, 7/20/10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EFDB75F6-5DD1-4B91-9D9A-1D2753DD4E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609ED3BC-3232-994F-A656-0B4B38C50ACE}" type="slidenum">
              <a:rPr lang="en-US" altLang="en-US" sz="1300"/>
              <a:pPr/>
              <a:t>39</a:t>
            </a:fld>
            <a:endParaRPr lang="en-US" altLang="en-US" sz="1300"/>
          </a:p>
        </p:txBody>
      </p:sp>
      <p:sp>
        <p:nvSpPr>
          <p:cNvPr id="74754" name="TextBox 4">
            <a:extLst>
              <a:ext uri="{FF2B5EF4-FFF2-40B4-BE49-F238E27FC236}">
                <a16:creationId xmlns:a16="http://schemas.microsoft.com/office/drawing/2014/main" id="{817CD9A8-5FD6-9B1F-A150-B88FAB6310CC}"/>
              </a:ext>
            </a:extLst>
          </p:cNvPr>
          <p:cNvSpPr txBox="1">
            <a:spLocks noChangeArrowheads="1"/>
          </p:cNvSpPr>
          <p:nvPr/>
        </p:nvSpPr>
        <p:spPr bwMode="auto">
          <a:xfrm>
            <a:off x="152400" y="838200"/>
            <a:ext cx="43434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dirty="0"/>
              <a:t>	Culture-, place-and community- based curriculum includes teaching Indigenous values, ways of learning, and worldview, as well as other academic content.</a:t>
            </a:r>
          </a:p>
        </p:txBody>
      </p:sp>
      <p:pic>
        <p:nvPicPr>
          <p:cNvPr id="74755" name="Picture 1" descr="9780806146997.jpg">
            <a:extLst>
              <a:ext uri="{FF2B5EF4-FFF2-40B4-BE49-F238E27FC236}">
                <a16:creationId xmlns:a16="http://schemas.microsoft.com/office/drawing/2014/main" id="{47E580C7-45E3-69A7-E6B2-CC51D8D3CC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5ED8C6-0822-3478-BFDD-D8B56AE81A2F}"/>
              </a:ext>
            </a:extLst>
          </p:cNvPr>
          <p:cNvSpPr>
            <a:spLocks noGrp="1"/>
          </p:cNvSpPr>
          <p:nvPr>
            <p:ph type="sldNum" sz="quarter" idx="12"/>
          </p:nvPr>
        </p:nvSpPr>
        <p:spPr/>
        <p:txBody>
          <a:bodyPr/>
          <a:lstStyle/>
          <a:p>
            <a:fld id="{979DF004-8F47-E14A-B47E-94BF80D12BE5}" type="slidenum">
              <a:rPr lang="en-US" altLang="en-US" smtClean="0"/>
              <a:pPr/>
              <a:t>4</a:t>
            </a:fld>
            <a:endParaRPr lang="en-US" altLang="en-US"/>
          </a:p>
        </p:txBody>
      </p:sp>
      <p:pic>
        <p:nvPicPr>
          <p:cNvPr id="6" name="Picture 5">
            <a:extLst>
              <a:ext uri="{FF2B5EF4-FFF2-40B4-BE49-F238E27FC236}">
                <a16:creationId xmlns:a16="http://schemas.microsoft.com/office/drawing/2014/main" id="{BF51E86F-8E7A-522E-4C43-AEDE41E1E122}"/>
              </a:ext>
            </a:extLst>
          </p:cNvPr>
          <p:cNvPicPr>
            <a:picLocks noChangeAspect="1"/>
          </p:cNvPicPr>
          <p:nvPr/>
        </p:nvPicPr>
        <p:blipFill>
          <a:blip r:embed="rId2"/>
          <a:stretch>
            <a:fillRect/>
          </a:stretch>
        </p:blipFill>
        <p:spPr>
          <a:xfrm>
            <a:off x="381000" y="-21516"/>
            <a:ext cx="8447912" cy="5924415"/>
          </a:xfrm>
          <a:prstGeom prst="rect">
            <a:avLst/>
          </a:prstGeom>
        </p:spPr>
      </p:pic>
      <p:sp>
        <p:nvSpPr>
          <p:cNvPr id="7" name="TextBox 6">
            <a:extLst>
              <a:ext uri="{FF2B5EF4-FFF2-40B4-BE49-F238E27FC236}">
                <a16:creationId xmlns:a16="http://schemas.microsoft.com/office/drawing/2014/main" id="{A883B562-F5C2-3A15-3889-6DC3F1A53B78}"/>
              </a:ext>
            </a:extLst>
          </p:cNvPr>
          <p:cNvSpPr txBox="1"/>
          <p:nvPr/>
        </p:nvSpPr>
        <p:spPr>
          <a:xfrm>
            <a:off x="0" y="6019800"/>
            <a:ext cx="9144000" cy="584775"/>
          </a:xfrm>
          <a:prstGeom prst="rect">
            <a:avLst/>
          </a:prstGeom>
          <a:noFill/>
        </p:spPr>
        <p:txBody>
          <a:bodyPr wrap="square" rtlCol="0">
            <a:spAutoFit/>
          </a:bodyPr>
          <a:lstStyle/>
          <a:p>
            <a:pPr algn="ctr"/>
            <a:r>
              <a:rPr lang="en-US" sz="1600" b="1" dirty="0"/>
              <a:t>Pages from </a:t>
            </a:r>
            <a:r>
              <a:rPr lang="en-US" sz="1600" b="1" i="1" dirty="0"/>
              <a:t>The Eye of a White Dove: Poems by Students of Havasupai Elementary School</a:t>
            </a:r>
          </a:p>
          <a:p>
            <a:pPr algn="ctr"/>
            <a:r>
              <a:rPr lang="en-US" sz="1600" b="1" dirty="0"/>
              <a:t> edited by Mick </a:t>
            </a:r>
            <a:r>
              <a:rPr lang="en-US" sz="1600" b="1" dirty="0" err="1"/>
              <a:t>Fedullo</a:t>
            </a:r>
            <a:r>
              <a:rPr lang="en-US" sz="1600" b="1" dirty="0"/>
              <a:t> and published by the 1985 by the Havasupai Bilingual Program</a:t>
            </a:r>
          </a:p>
        </p:txBody>
      </p:sp>
    </p:spTree>
    <p:extLst>
      <p:ext uri="{BB962C8B-B14F-4D97-AF65-F5344CB8AC3E}">
        <p14:creationId xmlns:p14="http://schemas.microsoft.com/office/powerpoint/2010/main" val="4185976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
            <a:extLst>
              <a:ext uri="{FF2B5EF4-FFF2-40B4-BE49-F238E27FC236}">
                <a16:creationId xmlns:a16="http://schemas.microsoft.com/office/drawing/2014/main" id="{9FA65EA7-DE2A-1B54-EE60-B46A627007DF}"/>
              </a:ext>
            </a:extLst>
          </p:cNvPr>
          <p:cNvSpPr txBox="1">
            <a:spLocks noChangeArrowheads="1"/>
          </p:cNvSpPr>
          <p:nvPr/>
        </p:nvSpPr>
        <p:spPr bwMode="auto">
          <a:xfrm>
            <a:off x="228600" y="228600"/>
            <a:ext cx="6589132"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6000" b="1" i="1" dirty="0">
                <a:solidFill>
                  <a:srgbClr val="000000"/>
                </a:solidFill>
              </a:rPr>
              <a:t>We Are All Related</a:t>
            </a:r>
          </a:p>
          <a:p>
            <a:pPr eaLnBrk="1" hangingPunct="1">
              <a:spcBef>
                <a:spcPct val="0"/>
              </a:spcBef>
              <a:buFontTx/>
              <a:buNone/>
            </a:pPr>
            <a:endParaRPr lang="en-US" altLang="en-US" sz="2800" b="1" dirty="0">
              <a:solidFill>
                <a:srgbClr val="000000"/>
              </a:solidFill>
            </a:endParaRPr>
          </a:p>
          <a:p>
            <a:pPr eaLnBrk="1" hangingPunct="1">
              <a:spcBef>
                <a:spcPct val="0"/>
              </a:spcBef>
              <a:buFontTx/>
              <a:buNone/>
            </a:pPr>
            <a:r>
              <a:rPr lang="en-US" altLang="en-US" sz="3200" dirty="0">
                <a:solidFill>
                  <a:srgbClr val="000000"/>
                </a:solidFill>
              </a:rPr>
              <a:t>	Amy Bergstrom, Linda Cleary and Thomas Peacock in their 2003</a:t>
            </a:r>
          </a:p>
        </p:txBody>
      </p:sp>
      <p:pic>
        <p:nvPicPr>
          <p:cNvPr id="3" name="Picture 2">
            <a:extLst>
              <a:ext uri="{FF2B5EF4-FFF2-40B4-BE49-F238E27FC236}">
                <a16:creationId xmlns:a16="http://schemas.microsoft.com/office/drawing/2014/main" id="{506B795B-EEE8-5CDD-94B5-6F15BEE7606F}"/>
              </a:ext>
            </a:extLst>
          </p:cNvPr>
          <p:cNvPicPr>
            <a:picLocks noChangeAspect="1"/>
          </p:cNvPicPr>
          <p:nvPr/>
        </p:nvPicPr>
        <p:blipFill>
          <a:blip r:embed="rId3"/>
          <a:stretch>
            <a:fillRect/>
          </a:stretch>
        </p:blipFill>
        <p:spPr>
          <a:xfrm>
            <a:off x="6817732" y="-18585"/>
            <a:ext cx="2311400" cy="3009900"/>
          </a:xfrm>
          <a:prstGeom prst="rect">
            <a:avLst/>
          </a:prstGeom>
        </p:spPr>
      </p:pic>
      <p:sp>
        <p:nvSpPr>
          <p:cNvPr id="4" name="TextBox 3">
            <a:extLst>
              <a:ext uri="{FF2B5EF4-FFF2-40B4-BE49-F238E27FC236}">
                <a16:creationId xmlns:a16="http://schemas.microsoft.com/office/drawing/2014/main" id="{83BDB7ED-126E-7923-63A1-40ED2B851623}"/>
              </a:ext>
            </a:extLst>
          </p:cNvPr>
          <p:cNvSpPr txBox="1"/>
          <p:nvPr/>
        </p:nvSpPr>
        <p:spPr>
          <a:xfrm>
            <a:off x="228600" y="3429000"/>
            <a:ext cx="8915400" cy="3046988"/>
          </a:xfrm>
          <a:prstGeom prst="rect">
            <a:avLst/>
          </a:prstGeom>
          <a:noFill/>
        </p:spPr>
        <p:txBody>
          <a:bodyPr wrap="square" rtlCol="0">
            <a:spAutoFit/>
          </a:bodyPr>
          <a:lstStyle/>
          <a:p>
            <a:r>
              <a:rPr lang="en-US" altLang="en-US" sz="3200" dirty="0">
                <a:solidFill>
                  <a:srgbClr val="000000"/>
                </a:solidFill>
              </a:rPr>
              <a:t>study of Indian youth titled </a:t>
            </a:r>
            <a:r>
              <a:rPr lang="en-US" altLang="en-US" sz="3200" i="1" dirty="0">
                <a:solidFill>
                  <a:srgbClr val="000000"/>
                </a:solidFill>
              </a:rPr>
              <a:t>The Seventh Generation</a:t>
            </a:r>
            <a:r>
              <a:rPr lang="en-US" altLang="en-US" sz="3200" dirty="0">
                <a:solidFill>
                  <a:srgbClr val="000000"/>
                </a:solidFill>
              </a:rPr>
              <a:t> found that </a:t>
            </a:r>
            <a:r>
              <a:rPr lang="ja-JP" altLang="en-US" sz="3200">
                <a:solidFill>
                  <a:srgbClr val="000000"/>
                </a:solidFill>
              </a:rPr>
              <a:t>“</a:t>
            </a:r>
            <a:r>
              <a:rPr lang="en-US" altLang="ja-JP" sz="3200" dirty="0">
                <a:solidFill>
                  <a:srgbClr val="000000"/>
                </a:solidFill>
              </a:rPr>
              <a:t>Identity development from an Indigenous perspective has less to do with striving for individualism and more to do with establishing connections and understanding ourselves in relation to all the things around us.</a:t>
            </a:r>
            <a:r>
              <a:rPr lang="ja-JP" altLang="en-US" sz="3200">
                <a:solidFill>
                  <a:srgbClr val="000000"/>
                </a:solidFill>
              </a:rPr>
              <a:t>”</a:t>
            </a:r>
            <a:endParaRPr lang="en-US" sz="3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1">
            <a:extLst>
              <a:ext uri="{FF2B5EF4-FFF2-40B4-BE49-F238E27FC236}">
                <a16:creationId xmlns:a16="http://schemas.microsoft.com/office/drawing/2014/main" id="{0FC30F6F-DD75-23AA-1989-9997914ED2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8143D538-5EEC-C64B-BA63-F7DE46426540}" type="slidenum">
              <a:rPr lang="en-US" altLang="en-US" sz="1300"/>
              <a:pPr/>
              <a:t>41</a:t>
            </a:fld>
            <a:endParaRPr lang="en-US" altLang="en-US" sz="1300"/>
          </a:p>
        </p:txBody>
      </p:sp>
      <p:sp>
        <p:nvSpPr>
          <p:cNvPr id="80898" name="TextBox 2">
            <a:extLst>
              <a:ext uri="{FF2B5EF4-FFF2-40B4-BE49-F238E27FC236}">
                <a16:creationId xmlns:a16="http://schemas.microsoft.com/office/drawing/2014/main" id="{448C1092-8A38-1734-7DD2-2A38678557F4}"/>
              </a:ext>
            </a:extLst>
          </p:cNvPr>
          <p:cNvSpPr txBox="1">
            <a:spLocks noChangeArrowheads="1"/>
          </p:cNvSpPr>
          <p:nvPr/>
        </p:nvSpPr>
        <p:spPr bwMode="auto">
          <a:xfrm>
            <a:off x="0" y="15240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t>	</a:t>
            </a:r>
            <a:endParaRPr lang="en-US" altLang="en-US" sz="2800"/>
          </a:p>
        </p:txBody>
      </p:sp>
      <p:pic>
        <p:nvPicPr>
          <p:cNvPr id="80899" name="Picture 4" descr="New March-1.jpg">
            <a:extLst>
              <a:ext uri="{FF2B5EF4-FFF2-40B4-BE49-F238E27FC236}">
                <a16:creationId xmlns:a16="http://schemas.microsoft.com/office/drawing/2014/main" id="{A599E662-FF6B-EDE4-6F8E-7D08AE8EA3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5413"/>
            <a:ext cx="9144000"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3">
            <a:extLst>
              <a:ext uri="{FF2B5EF4-FFF2-40B4-BE49-F238E27FC236}">
                <a16:creationId xmlns:a16="http://schemas.microsoft.com/office/drawing/2014/main" id="{36656D66-2809-3FF8-E961-E2C8899146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69FA7993-79AB-9645-AD1F-4ABC0BE6888E}" type="slidenum">
              <a:rPr lang="en-US" altLang="en-US" sz="1300"/>
              <a:pPr/>
              <a:t>42</a:t>
            </a:fld>
            <a:endParaRPr lang="en-US" altLang="en-US" sz="1300"/>
          </a:p>
        </p:txBody>
      </p:sp>
      <p:sp>
        <p:nvSpPr>
          <p:cNvPr id="96258" name="Text Box 2">
            <a:extLst>
              <a:ext uri="{FF2B5EF4-FFF2-40B4-BE49-F238E27FC236}">
                <a16:creationId xmlns:a16="http://schemas.microsoft.com/office/drawing/2014/main" id="{3AE718D6-9D40-F15B-5A60-D3D83A08982A}"/>
              </a:ext>
            </a:extLst>
          </p:cNvPr>
          <p:cNvSpPr txBox="1">
            <a:spLocks noChangeArrowheads="1"/>
          </p:cNvSpPr>
          <p:nvPr/>
        </p:nvSpPr>
        <p:spPr bwMode="auto">
          <a:xfrm>
            <a:off x="0" y="0"/>
            <a:ext cx="9144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000">
                <a:solidFill>
                  <a:srgbClr val="161616"/>
                </a:solidFill>
              </a:rPr>
              <a:t>	</a:t>
            </a:r>
          </a:p>
          <a:p>
            <a:pPr>
              <a:spcBef>
                <a:spcPct val="0"/>
              </a:spcBef>
              <a:buFontTx/>
              <a:buNone/>
            </a:pPr>
            <a:r>
              <a:rPr lang="en-US" altLang="en-US" sz="4000">
                <a:solidFill>
                  <a:srgbClr val="161616"/>
                </a:solidFill>
              </a:rPr>
              <a:t>	</a:t>
            </a:r>
            <a:r>
              <a:rPr lang="en-US" altLang="en-US" sz="3200">
                <a:solidFill>
                  <a:srgbClr val="161616"/>
                </a:solidFill>
              </a:rPr>
              <a:t>	</a:t>
            </a:r>
            <a:r>
              <a:rPr lang="en-US" altLang="en-US" sz="4000">
                <a:solidFill>
                  <a:srgbClr val="161616"/>
                </a:solidFill>
              </a:rPr>
              <a:t>Hallett, Chandler and LaLonde (2007) examined data from 150 First Nations communities in British Columbia and found that communities with less conversational knowledge of their Native language had suicide rates six times greater than those with more knowledge.</a:t>
            </a:r>
          </a:p>
        </p:txBody>
      </p:sp>
    </p:spTree>
  </p:cSld>
  <p:clrMapOvr>
    <a:masterClrMapping/>
  </p:clrMapOvr>
  <p:transition advTm="59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ED5FE-23B1-BCB3-2FF6-89EC86440A3B}"/>
              </a:ext>
            </a:extLst>
          </p:cNvPr>
          <p:cNvSpPr>
            <a:spLocks noGrp="1"/>
          </p:cNvSpPr>
          <p:nvPr>
            <p:ph type="sldNum" sz="quarter" idx="12"/>
          </p:nvPr>
        </p:nvSpPr>
        <p:spPr/>
        <p:txBody>
          <a:bodyPr/>
          <a:lstStyle/>
          <a:p>
            <a:fld id="{979DF004-8F47-E14A-B47E-94BF80D12BE5}" type="slidenum">
              <a:rPr lang="en-US" altLang="en-US" smtClean="0"/>
              <a:pPr/>
              <a:t>43</a:t>
            </a:fld>
            <a:endParaRPr lang="en-US" altLang="en-US"/>
          </a:p>
        </p:txBody>
      </p:sp>
      <p:sp>
        <p:nvSpPr>
          <p:cNvPr id="3" name="TextBox 2">
            <a:extLst>
              <a:ext uri="{FF2B5EF4-FFF2-40B4-BE49-F238E27FC236}">
                <a16:creationId xmlns:a16="http://schemas.microsoft.com/office/drawing/2014/main" id="{BD1CC360-96B8-8AE8-7A57-E59C30E4AD08}"/>
              </a:ext>
            </a:extLst>
          </p:cNvPr>
          <p:cNvSpPr txBox="1"/>
          <p:nvPr/>
        </p:nvSpPr>
        <p:spPr>
          <a:xfrm>
            <a:off x="228600" y="762684"/>
            <a:ext cx="8915400" cy="6001643"/>
          </a:xfrm>
          <a:prstGeom prst="rect">
            <a:avLst/>
          </a:prstGeom>
          <a:noFill/>
        </p:spPr>
        <p:txBody>
          <a:bodyPr wrap="square" rtlCol="0">
            <a:spAutoFit/>
          </a:bodyPr>
          <a:lstStyle/>
          <a:p>
            <a:r>
              <a:rPr lang="en-US" sz="3200" dirty="0"/>
              <a:t>	There is currently too much emphasis on standardized testing and standardized assessment to determine success for Indian students. “Tribes need to produce their own assessment and criteria for determine success, but not eliminate standardized testing.  We need to find a way not to let it control the entire proceedings for determining success for Indian students.”</a:t>
            </a:r>
          </a:p>
          <a:p>
            <a:endParaRPr lang="en-US" sz="3200" dirty="0"/>
          </a:p>
          <a:p>
            <a:r>
              <a:rPr lang="en-US" sz="3200" dirty="0"/>
              <a:t>		—Dr. Joseph Martin</a:t>
            </a:r>
          </a:p>
          <a:p>
            <a:r>
              <a:rPr lang="en-US" sz="3200" dirty="0"/>
              <a:t>		    AIITEC/SILS Conference Co-chair</a:t>
            </a:r>
          </a:p>
        </p:txBody>
      </p:sp>
    </p:spTree>
    <p:extLst>
      <p:ext uri="{BB962C8B-B14F-4D97-AF65-F5344CB8AC3E}">
        <p14:creationId xmlns:p14="http://schemas.microsoft.com/office/powerpoint/2010/main" val="1675560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a:extLst>
              <a:ext uri="{FF2B5EF4-FFF2-40B4-BE49-F238E27FC236}">
                <a16:creationId xmlns:a16="http://schemas.microsoft.com/office/drawing/2014/main" id="{2450F5C4-1038-5375-C42E-C936D7BB79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9B67030-FF48-D946-A552-7BBEC8F759B0}" type="slidenum">
              <a:rPr lang="en-US" altLang="en-US" sz="1400"/>
              <a:pPr>
                <a:spcBef>
                  <a:spcPct val="0"/>
                </a:spcBef>
                <a:buFontTx/>
                <a:buNone/>
              </a:pPr>
              <a:t>44</a:t>
            </a:fld>
            <a:endParaRPr lang="en-US" altLang="en-US" sz="1400"/>
          </a:p>
        </p:txBody>
      </p:sp>
      <p:pic>
        <p:nvPicPr>
          <p:cNvPr id="72706" name="Picture 2">
            <a:extLst>
              <a:ext uri="{FF2B5EF4-FFF2-40B4-BE49-F238E27FC236}">
                <a16:creationId xmlns:a16="http://schemas.microsoft.com/office/drawing/2014/main" id="{EA02C2C1-2702-19AD-0659-C8DF5774E2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7288" y="-152400"/>
            <a:ext cx="5446712" cy="73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1">
            <a:extLst>
              <a:ext uri="{FF2B5EF4-FFF2-40B4-BE49-F238E27FC236}">
                <a16:creationId xmlns:a16="http://schemas.microsoft.com/office/drawing/2014/main" id="{BCE2A085-AED4-36C3-2323-890BCD17F0BE}"/>
              </a:ext>
            </a:extLst>
          </p:cNvPr>
          <p:cNvSpPr txBox="1">
            <a:spLocks noChangeArrowheads="1"/>
          </p:cNvSpPr>
          <p:nvPr/>
        </p:nvSpPr>
        <p:spPr bwMode="auto">
          <a:xfrm>
            <a:off x="76200" y="609600"/>
            <a:ext cx="37338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000" dirty="0"/>
              <a:t>	</a:t>
            </a:r>
            <a:r>
              <a:rPr lang="en-US" altLang="en-US" sz="2800" dirty="0"/>
              <a:t>Culture Based Education programs promote traditional tribal values, including respect for elders and others.</a:t>
            </a:r>
          </a:p>
          <a:p>
            <a:pPr>
              <a:spcBef>
                <a:spcPct val="0"/>
              </a:spcBef>
              <a:buFontTx/>
              <a:buNone/>
            </a:pPr>
            <a:endParaRPr lang="en-US" altLang="en-US" sz="2800" dirty="0"/>
          </a:p>
          <a:p>
            <a:pPr marL="6350" lvl="1" indent="454025">
              <a:spcBef>
                <a:spcPct val="0"/>
              </a:spcBef>
              <a:buNone/>
            </a:pPr>
            <a:r>
              <a:rPr lang="en-US" altLang="en-US" dirty="0"/>
              <a:t> Improving student behavior has been shown to promote student success (Jackson, 2019).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362ADAC5-1638-89C1-2158-AE521F7DC2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E82116-ECEC-5943-ACF3-DB422B007BD1}" type="slidenum">
              <a:rPr lang="en-US" altLang="en-US" sz="1400"/>
              <a:pPr>
                <a:spcBef>
                  <a:spcPct val="0"/>
                </a:spcBef>
                <a:buFontTx/>
                <a:buNone/>
              </a:pPr>
              <a:t>45</a:t>
            </a:fld>
            <a:endParaRPr lang="en-US" altLang="en-US" sz="1400"/>
          </a:p>
        </p:txBody>
      </p:sp>
      <p:pic>
        <p:nvPicPr>
          <p:cNvPr id="73730" name="Picture 2">
            <a:extLst>
              <a:ext uri="{FF2B5EF4-FFF2-40B4-BE49-F238E27FC236}">
                <a16:creationId xmlns:a16="http://schemas.microsoft.com/office/drawing/2014/main" id="{6AA08E5E-D07B-D2C6-8727-B992E7F1A7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0388" y="-24161"/>
            <a:ext cx="4849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54BB38-2F4E-933F-34A4-783E37771EAC}"/>
              </a:ext>
            </a:extLst>
          </p:cNvPr>
          <p:cNvSpPr txBox="1"/>
          <p:nvPr/>
        </p:nvSpPr>
        <p:spPr>
          <a:xfrm>
            <a:off x="0" y="24162"/>
            <a:ext cx="4495801" cy="6494085"/>
          </a:xfrm>
          <a:prstGeom prst="rect">
            <a:avLst/>
          </a:prstGeom>
          <a:noFill/>
        </p:spPr>
        <p:txBody>
          <a:bodyPr wrap="square" rtlCol="0">
            <a:spAutoFit/>
          </a:bodyPr>
          <a:lstStyle/>
          <a:p>
            <a:r>
              <a:rPr lang="en-US" sz="3200" dirty="0"/>
              <a:t>	“[T]he impact of teachers on behavior is about 10 times more predictive of whether they increase students’ high-school completion than their impacts on test scores. This basic pattern holds true for all of the longer-run outcomes examined, including plans to attend college.”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1">
            <a:extLst>
              <a:ext uri="{FF2B5EF4-FFF2-40B4-BE49-F238E27FC236}">
                <a16:creationId xmlns:a16="http://schemas.microsoft.com/office/drawing/2014/main" id="{5FCBE857-E4E5-492D-9A85-6508FCA3EAA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5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22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a:solidFill>
                  <a:schemeClr val="tx1"/>
                </a:solidFill>
                <a:latin typeface="Arial" panose="020B0604020202020204" pitchFamily="34" charset="0"/>
                <a:ea typeface="MS PGothic" panose="020B0600070205080204" pitchFamily="34" charset="-128"/>
              </a:defRPr>
            </a:lvl5pPr>
            <a:lvl6pPr marL="2000250" indent="-17145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457450" indent="-17145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2914650" indent="-17145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371850" indent="-17145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328F3AAA-1BBD-A647-99CA-E98E9CDE48B1}" type="slidenum">
              <a:rPr lang="en-US" altLang="en-US" sz="900"/>
              <a:pPr>
                <a:spcBef>
                  <a:spcPct val="0"/>
                </a:spcBef>
                <a:buFontTx/>
                <a:buNone/>
              </a:pPr>
              <a:t>46</a:t>
            </a:fld>
            <a:endParaRPr lang="en-US" altLang="en-US" sz="900"/>
          </a:p>
        </p:txBody>
      </p:sp>
      <p:sp>
        <p:nvSpPr>
          <p:cNvPr id="80898" name="TextBox 3">
            <a:extLst>
              <a:ext uri="{FF2B5EF4-FFF2-40B4-BE49-F238E27FC236}">
                <a16:creationId xmlns:a16="http://schemas.microsoft.com/office/drawing/2014/main" id="{14C45C66-11C1-4419-B5D7-721C3D7AF549}"/>
              </a:ext>
            </a:extLst>
          </p:cNvPr>
          <p:cNvSpPr txBox="1">
            <a:spLocks noChangeArrowheads="1"/>
          </p:cNvSpPr>
          <p:nvPr/>
        </p:nvSpPr>
        <p:spPr bwMode="auto">
          <a:xfrm>
            <a:off x="0" y="0"/>
            <a:ext cx="91440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charset="0"/>
                <a:ea typeface="MS PGothic" charset="-128"/>
              </a:defRPr>
            </a:lvl1pPr>
            <a:lvl2pPr marL="742950" indent="-285750">
              <a:spcBef>
                <a:spcPct val="20000"/>
              </a:spcBef>
              <a:buChar char="–"/>
              <a:defRPr sz="2500">
                <a:solidFill>
                  <a:schemeClr val="tx1"/>
                </a:solidFill>
                <a:latin typeface="Arial" charset="0"/>
                <a:ea typeface="MS PGothic" charset="-128"/>
              </a:defRPr>
            </a:lvl2pPr>
            <a:lvl3pPr marL="1143000" indent="-228600">
              <a:spcBef>
                <a:spcPct val="20000"/>
              </a:spcBef>
              <a:buChar char="•"/>
              <a:defRPr sz="2200">
                <a:solidFill>
                  <a:schemeClr val="tx1"/>
                </a:solidFill>
                <a:latin typeface="Arial" charset="0"/>
                <a:ea typeface="MS PGothic" charset="-128"/>
              </a:defRPr>
            </a:lvl3pPr>
            <a:lvl4pPr marL="1600200" indent="-228600">
              <a:spcBef>
                <a:spcPct val="20000"/>
              </a:spcBef>
              <a:buChar char="–"/>
              <a:defRPr>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eaLnBrk="1" hangingPunct="1">
              <a:spcBef>
                <a:spcPct val="0"/>
              </a:spcBef>
              <a:buFontTx/>
              <a:buNone/>
              <a:defRPr/>
            </a:pPr>
            <a:r>
              <a:rPr lang="en-US" altLang="x-none" sz="2700" baseline="30000" dirty="0">
                <a:ea typeface="ＭＳ Ｐゴシック" charset="-128"/>
              </a:rPr>
              <a:t>	</a:t>
            </a:r>
            <a:r>
              <a:rPr lang="en-US" altLang="x-none" sz="3600" dirty="0">
                <a:ea typeface="ＭＳ Ｐゴシック" charset="-128"/>
              </a:rPr>
              <a:t>The Kamehameha Schools Research &amp; Evaluation Division in Hawaii surveyed 600 teachers, 2,969 students, and 2,264 parents in 62 schools and found that: Culture-Based Education (CBE):</a:t>
            </a:r>
          </a:p>
          <a:p>
            <a:pPr marL="305991" indent="-298847">
              <a:spcBef>
                <a:spcPct val="0"/>
              </a:spcBef>
              <a:buFontTx/>
              <a:buNone/>
              <a:defRPr/>
            </a:pPr>
            <a:endParaRPr lang="en-US" altLang="x-none" sz="3000" dirty="0">
              <a:ea typeface="ＭＳ Ｐゴシック" charset="-128"/>
            </a:endParaRPr>
          </a:p>
          <a:p>
            <a:pPr marL="305991" indent="-298847">
              <a:spcBef>
                <a:spcPct val="0"/>
              </a:spcBef>
              <a:buFontTx/>
              <a:buNone/>
              <a:defRPr/>
            </a:pPr>
            <a:r>
              <a:rPr lang="en-US" altLang="x-none" sz="4000" baseline="30000" dirty="0">
                <a:ea typeface="ＭＳ Ｐゴシック" charset="-128"/>
              </a:rPr>
              <a:t>1. positively impacts student socio-emotional well-being (e.g., identity, self-efficacy, social relationships).</a:t>
            </a:r>
          </a:p>
          <a:p>
            <a:pPr marL="305991" indent="-298847">
              <a:spcBef>
                <a:spcPct val="0"/>
              </a:spcBef>
              <a:buFontTx/>
              <a:buNone/>
              <a:defRPr/>
            </a:pPr>
            <a:r>
              <a:rPr lang="en-US" altLang="x-none" sz="4000" baseline="30000" dirty="0">
                <a:ea typeface="ＭＳ Ｐゴシック" charset="-128"/>
              </a:rPr>
              <a:t>2. enhanced socio-emotional well-being, in turn, positively affects math and reading test scores</a:t>
            </a:r>
            <a:r>
              <a:rPr lang="en-US" sz="4000" baseline="30000" dirty="0"/>
              <a:t>.</a:t>
            </a:r>
          </a:p>
          <a:p>
            <a:pPr marL="305991" indent="-298847">
              <a:spcBef>
                <a:spcPct val="0"/>
              </a:spcBef>
              <a:buFontTx/>
              <a:buNone/>
              <a:defRPr/>
            </a:pPr>
            <a:r>
              <a:rPr lang="en-US" sz="4000" baseline="30000" dirty="0"/>
              <a:t>3. is positively related to math and reading test scores for all students, and particularly for those with low socio-emotional development, most notably when supported by overall CBE use within the school. (</a:t>
            </a:r>
            <a:r>
              <a:rPr lang="en-US" sz="4000" baseline="30000" dirty="0" err="1"/>
              <a:t>Kana’iaupuni</a:t>
            </a:r>
            <a:r>
              <a:rPr lang="en-US" sz="4000" baseline="30000" dirty="0"/>
              <a:t>, </a:t>
            </a:r>
            <a:r>
              <a:rPr lang="en-US" sz="4000" baseline="30000" dirty="0" err="1"/>
              <a:t>Ledward</a:t>
            </a:r>
            <a:r>
              <a:rPr lang="en-US" sz="4000" baseline="30000" dirty="0"/>
              <a:t> &amp; Jensen, 2010)</a:t>
            </a:r>
            <a:endParaRPr lang="en-US" altLang="x-none" sz="4000" baseline="30000" dirty="0">
              <a:ea typeface="ＭＳ Ｐゴシック"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Number Placeholder 3">
            <a:extLst>
              <a:ext uri="{FF2B5EF4-FFF2-40B4-BE49-F238E27FC236}">
                <a16:creationId xmlns:a16="http://schemas.microsoft.com/office/drawing/2014/main" id="{F05D69C4-479C-4DE2-7A98-49478D435F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CA2C76D8-932A-2047-B977-4D9456210FC7}" type="slidenum">
              <a:rPr lang="en-US" altLang="en-US" sz="1300"/>
              <a:pPr/>
              <a:t>47</a:t>
            </a:fld>
            <a:endParaRPr lang="en-US" altLang="en-US" sz="1300"/>
          </a:p>
        </p:txBody>
      </p:sp>
      <p:sp>
        <p:nvSpPr>
          <p:cNvPr id="549890" name="Text Box 2">
            <a:extLst>
              <a:ext uri="{FF2B5EF4-FFF2-40B4-BE49-F238E27FC236}">
                <a16:creationId xmlns:a16="http://schemas.microsoft.com/office/drawing/2014/main" id="{BDAACF49-C5B9-8E4B-9299-9C9F5064875F}"/>
              </a:ext>
            </a:extLst>
          </p:cNvPr>
          <p:cNvSpPr txBox="1">
            <a:spLocks noChangeArrowheads="1"/>
          </p:cNvSpPr>
          <p:nvPr/>
        </p:nvSpPr>
        <p:spPr bwMode="auto">
          <a:xfrm>
            <a:off x="0" y="0"/>
            <a:ext cx="9144000" cy="6370975"/>
          </a:xfrm>
          <a:prstGeom prst="rect">
            <a:avLst/>
          </a:prstGeom>
          <a:noFill/>
          <a:ln>
            <a:noFill/>
          </a:ln>
          <a:effec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indent="-457200">
              <a:defRPr>
                <a:solidFill>
                  <a:schemeClr val="tx1"/>
                </a:solidFill>
                <a:latin typeface="Arial" charset="0"/>
                <a:ea typeface="ＭＳ Ｐゴシック" charset="0"/>
              </a:defRPr>
            </a:lvl3pPr>
            <a:lvl4pPr marL="2636838">
              <a:defRPr>
                <a:solidFill>
                  <a:schemeClr val="tx1"/>
                </a:solidFill>
                <a:latin typeface="Arial" charset="0"/>
                <a:ea typeface="ＭＳ Ｐゴシック" charset="0"/>
              </a:defRPr>
            </a:lvl4pPr>
            <a:lvl5pPr marL="2751138">
              <a:defRPr>
                <a:solidFill>
                  <a:schemeClr val="tx1"/>
                </a:solidFill>
                <a:latin typeface="Arial" charset="0"/>
                <a:ea typeface="ＭＳ Ｐゴシック" charset="0"/>
              </a:defRPr>
            </a:lvl5pPr>
            <a:lvl6pPr marL="3208338" fontAlgn="base">
              <a:spcBef>
                <a:spcPct val="0"/>
              </a:spcBef>
              <a:spcAft>
                <a:spcPct val="0"/>
              </a:spcAft>
              <a:defRPr>
                <a:solidFill>
                  <a:schemeClr val="tx1"/>
                </a:solidFill>
                <a:latin typeface="Arial" charset="0"/>
                <a:ea typeface="ＭＳ Ｐゴシック" charset="0"/>
              </a:defRPr>
            </a:lvl6pPr>
            <a:lvl7pPr marL="3665538" fontAlgn="base">
              <a:spcBef>
                <a:spcPct val="0"/>
              </a:spcBef>
              <a:spcAft>
                <a:spcPct val="0"/>
              </a:spcAft>
              <a:defRPr>
                <a:solidFill>
                  <a:schemeClr val="tx1"/>
                </a:solidFill>
                <a:latin typeface="Arial" charset="0"/>
                <a:ea typeface="ＭＳ Ｐゴシック" charset="0"/>
              </a:defRPr>
            </a:lvl7pPr>
            <a:lvl8pPr marL="4122738" fontAlgn="base">
              <a:spcBef>
                <a:spcPct val="0"/>
              </a:spcBef>
              <a:spcAft>
                <a:spcPct val="0"/>
              </a:spcAft>
              <a:defRPr>
                <a:solidFill>
                  <a:schemeClr val="tx1"/>
                </a:solidFill>
                <a:latin typeface="Arial" charset="0"/>
                <a:ea typeface="ＭＳ Ｐゴシック" charset="0"/>
              </a:defRPr>
            </a:lvl8pPr>
            <a:lvl9pPr marL="4579938" fontAlgn="base">
              <a:spcBef>
                <a:spcPct val="0"/>
              </a:spcBef>
              <a:spcAft>
                <a:spcPct val="0"/>
              </a:spcAft>
              <a:defRPr>
                <a:solidFill>
                  <a:schemeClr val="tx1"/>
                </a:solidFill>
                <a:latin typeface="Arial" charset="0"/>
                <a:ea typeface="ＭＳ Ｐゴシック" charset="0"/>
              </a:defRPr>
            </a:lvl9pPr>
          </a:lstStyle>
          <a:p>
            <a:pPr algn="ctr">
              <a:defRPr/>
            </a:pPr>
            <a:r>
              <a:rPr lang="en-US" sz="3200" b="1" dirty="0">
                <a:solidFill>
                  <a:srgbClr val="000000"/>
                </a:solidFill>
                <a:latin typeface="Arial"/>
                <a:cs typeface="Arial"/>
              </a:rPr>
              <a:t>More Positive Effects of</a:t>
            </a:r>
          </a:p>
          <a:p>
            <a:pPr algn="ctr">
              <a:defRPr/>
            </a:pPr>
            <a:r>
              <a:rPr lang="en-US" sz="3200" b="1" dirty="0">
                <a:solidFill>
                  <a:srgbClr val="000000"/>
                </a:solidFill>
                <a:latin typeface="Arial"/>
                <a:cs typeface="Arial"/>
              </a:rPr>
              <a:t>Culture-, Community, and Place-based Curriculum</a:t>
            </a:r>
          </a:p>
          <a:p>
            <a:pPr lvl="2" eaLnBrk="1" hangingPunct="1">
              <a:defRPr/>
            </a:pPr>
            <a:endParaRPr lang="en-US" sz="1800" dirty="0">
              <a:solidFill>
                <a:schemeClr val="tx2">
                  <a:lumMod val="10000"/>
                </a:schemeClr>
              </a:solidFill>
              <a:latin typeface="Arial"/>
              <a:cs typeface="Arial"/>
            </a:endParaRPr>
          </a:p>
          <a:p>
            <a:pPr marL="508000" lvl="2" indent="-508000" eaLnBrk="1" hangingPunct="1">
              <a:buFontTx/>
              <a:buAutoNum type="arabicPeriod"/>
              <a:defRPr/>
            </a:pPr>
            <a:r>
              <a:rPr lang="en-US" sz="3000" dirty="0">
                <a:solidFill>
                  <a:srgbClr val="161616"/>
                </a:solidFill>
                <a:latin typeface="Arial"/>
                <a:cs typeface="Arial"/>
              </a:rPr>
              <a:t>Promotes healthier life styles, including eating traditional foods rather than less healthy processed and fast foods.</a:t>
            </a:r>
          </a:p>
          <a:p>
            <a:pPr marL="508000" lvl="2" indent="-508000" eaLnBrk="1" hangingPunct="1">
              <a:buFontTx/>
              <a:buAutoNum type="arabicPeriod"/>
              <a:defRPr/>
            </a:pPr>
            <a:r>
              <a:rPr lang="en-US" sz="3000" dirty="0">
                <a:solidFill>
                  <a:srgbClr val="161616"/>
                </a:solidFill>
                <a:latin typeface="Arial"/>
                <a:cs typeface="Arial"/>
              </a:rPr>
              <a:t>Promotes traditional values of respect, humility, hard work, generosity, etc. that lead to safer, stronger communities.</a:t>
            </a:r>
          </a:p>
          <a:p>
            <a:pPr marL="508000" lvl="2" indent="-508000" eaLnBrk="1" hangingPunct="1">
              <a:buFontTx/>
              <a:buAutoNum type="arabicPeriod"/>
              <a:defRPr/>
            </a:pPr>
            <a:r>
              <a:rPr lang="en-US" sz="3000" dirty="0">
                <a:solidFill>
                  <a:srgbClr val="161616"/>
                </a:solidFill>
                <a:latin typeface="Arial"/>
                <a:cs typeface="Arial"/>
              </a:rPr>
              <a:t>Develops a strong positive sense of identity that leads to perseverance and resiliency .</a:t>
            </a:r>
          </a:p>
          <a:p>
            <a:pPr marL="508000" lvl="2" indent="-508000" eaLnBrk="1" hangingPunct="1">
              <a:buFontTx/>
              <a:buAutoNum type="arabicPeriod"/>
              <a:defRPr/>
            </a:pPr>
            <a:endParaRPr lang="en-US" sz="3000" dirty="0">
              <a:solidFill>
                <a:srgbClr val="161616"/>
              </a:solidFill>
              <a:latin typeface="Arial"/>
              <a:cs typeface="Arial"/>
            </a:endParaRPr>
          </a:p>
          <a:p>
            <a:pPr marL="0" lvl="2" indent="0" eaLnBrk="1" hangingPunct="1">
              <a:defRPr/>
            </a:pPr>
            <a:r>
              <a:rPr lang="en-US" altLang="en-US" sz="2400" dirty="0"/>
              <a:t>			—</a:t>
            </a:r>
            <a:r>
              <a:rPr lang="en-US" altLang="en-US" sz="2400" dirty="0" err="1"/>
              <a:t>Kana’iaupuni</a:t>
            </a:r>
            <a:r>
              <a:rPr lang="en-US" altLang="en-US" sz="2400" dirty="0"/>
              <a:t>, </a:t>
            </a:r>
            <a:r>
              <a:rPr lang="en-US" altLang="en-US" sz="2400" dirty="0" err="1"/>
              <a:t>Ledward</a:t>
            </a:r>
            <a:r>
              <a:rPr lang="en-US" altLang="en-US" sz="2400" dirty="0"/>
              <a:t>, &amp; Jensen, 2010.</a:t>
            </a:r>
            <a:endParaRPr lang="en-US" sz="2400" dirty="0">
              <a:solidFill>
                <a:srgbClr val="002E2E"/>
              </a:solidFill>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3">
            <a:extLst>
              <a:ext uri="{FF2B5EF4-FFF2-40B4-BE49-F238E27FC236}">
                <a16:creationId xmlns:a16="http://schemas.microsoft.com/office/drawing/2014/main" id="{4749E67D-8B86-6DE5-A767-E60ADBB6B6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2DABDD3-1366-0647-9EB8-B0C9A74A2B0F}" type="slidenum">
              <a:rPr lang="en-US" altLang="en-US" sz="1300"/>
              <a:pPr>
                <a:spcBef>
                  <a:spcPct val="0"/>
                </a:spcBef>
                <a:buFontTx/>
                <a:buNone/>
              </a:pPr>
              <a:t>48</a:t>
            </a:fld>
            <a:endParaRPr lang="en-US" altLang="en-US" sz="1300"/>
          </a:p>
        </p:txBody>
      </p:sp>
      <p:sp>
        <p:nvSpPr>
          <p:cNvPr id="101378" name="Text Box 2">
            <a:extLst>
              <a:ext uri="{FF2B5EF4-FFF2-40B4-BE49-F238E27FC236}">
                <a16:creationId xmlns:a16="http://schemas.microsoft.com/office/drawing/2014/main" id="{3EBE24A7-4BD0-255A-466C-1EF897647CED}"/>
              </a:ext>
            </a:extLst>
          </p:cNvPr>
          <p:cNvSpPr txBox="1">
            <a:spLocks noChangeArrowheads="1"/>
          </p:cNvSpPr>
          <p:nvPr/>
        </p:nvSpPr>
        <p:spPr bwMode="auto">
          <a:xfrm>
            <a:off x="0" y="598488"/>
            <a:ext cx="4014788"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dirty="0"/>
              <a:t>	 </a:t>
            </a:r>
            <a:r>
              <a:rPr lang="en-US" altLang="en-US" sz="3000" dirty="0">
                <a:solidFill>
                  <a:srgbClr val="000000"/>
                </a:solidFill>
              </a:rPr>
              <a:t>Northern Arizona University for over two decades has helped support culture-, community-, and place-based education  and Indigenous language revitalization through conferences, books, and a web site:</a:t>
            </a:r>
          </a:p>
          <a:p>
            <a:pPr algn="ctr" eaLnBrk="1" hangingPunct="1">
              <a:spcBef>
                <a:spcPct val="0"/>
              </a:spcBef>
              <a:buFontTx/>
              <a:buNone/>
            </a:pPr>
            <a:endParaRPr lang="en-US" altLang="en-US" sz="3000" b="1" dirty="0">
              <a:solidFill>
                <a:srgbClr val="000000"/>
              </a:solidFill>
            </a:endParaRPr>
          </a:p>
          <a:p>
            <a:pPr algn="ctr" eaLnBrk="1" hangingPunct="1">
              <a:spcBef>
                <a:spcPct val="0"/>
              </a:spcBef>
              <a:buFontTx/>
              <a:buNone/>
            </a:pPr>
            <a:r>
              <a:rPr lang="en-US" altLang="en-US" sz="3000" b="1" dirty="0">
                <a:solidFill>
                  <a:srgbClr val="000000"/>
                </a:solidFill>
              </a:rPr>
              <a:t>http://</a:t>
            </a:r>
            <a:r>
              <a:rPr lang="en-US" altLang="en-US" sz="3000" b="1" dirty="0" err="1">
                <a:solidFill>
                  <a:srgbClr val="000000"/>
                </a:solidFill>
              </a:rPr>
              <a:t>nau.edu</a:t>
            </a:r>
            <a:r>
              <a:rPr lang="en-US" altLang="en-US" sz="3000" b="1" dirty="0">
                <a:solidFill>
                  <a:srgbClr val="000000"/>
                </a:solidFill>
              </a:rPr>
              <a:t>/</a:t>
            </a:r>
            <a:r>
              <a:rPr lang="en-US" altLang="en-US" sz="3000" b="1" dirty="0" err="1">
                <a:solidFill>
                  <a:srgbClr val="000000"/>
                </a:solidFill>
              </a:rPr>
              <a:t>aie</a:t>
            </a:r>
            <a:endParaRPr lang="en-US" altLang="en-US" sz="3000" b="1" dirty="0">
              <a:solidFill>
                <a:srgbClr val="000000"/>
              </a:solidFill>
            </a:endParaRPr>
          </a:p>
        </p:txBody>
      </p:sp>
      <p:pic>
        <p:nvPicPr>
          <p:cNvPr id="101379" name="Picture 2">
            <a:extLst>
              <a:ext uri="{FF2B5EF4-FFF2-40B4-BE49-F238E27FC236}">
                <a16:creationId xmlns:a16="http://schemas.microsoft.com/office/drawing/2014/main" id="{D097BF7D-29A6-32F3-6B86-37BEE61A1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11113"/>
            <a:ext cx="5291137"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3">
            <a:extLst>
              <a:ext uri="{FF2B5EF4-FFF2-40B4-BE49-F238E27FC236}">
                <a16:creationId xmlns:a16="http://schemas.microsoft.com/office/drawing/2014/main" id="{77DB58BA-D899-8E47-FF56-2922450DCB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0F2ECB85-B269-7E47-8761-DD108B54908C}" type="slidenum">
              <a:rPr lang="en-US" altLang="en-US" sz="1300"/>
              <a:pPr/>
              <a:t>49</a:t>
            </a:fld>
            <a:endParaRPr lang="en-US" altLang="en-US" sz="1300"/>
          </a:p>
        </p:txBody>
      </p:sp>
      <p:sp>
        <p:nvSpPr>
          <p:cNvPr id="79874" name="Text Box 2">
            <a:extLst>
              <a:ext uri="{FF2B5EF4-FFF2-40B4-BE49-F238E27FC236}">
                <a16:creationId xmlns:a16="http://schemas.microsoft.com/office/drawing/2014/main" id="{7DD29DC8-3766-0C43-8EF8-C95C3C2B30D6}"/>
              </a:ext>
            </a:extLst>
          </p:cNvPr>
          <p:cNvSpPr txBox="1">
            <a:spLocks noChangeArrowheads="1"/>
          </p:cNvSpPr>
          <p:nvPr/>
        </p:nvSpPr>
        <p:spPr bwMode="auto">
          <a:xfrm>
            <a:off x="0" y="-101600"/>
            <a:ext cx="9144000" cy="732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indent="-4572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3200" b="1" dirty="0">
                <a:solidFill>
                  <a:srgbClr val="000000"/>
                </a:solidFill>
                <a:cs typeface="Arial" panose="020B0604020202020204" pitchFamily="34" charset="0"/>
              </a:rPr>
              <a:t>For Further Reading</a:t>
            </a:r>
            <a:endParaRPr lang="en-US" altLang="en-US" sz="1800" dirty="0">
              <a:solidFill>
                <a:srgbClr val="000000"/>
              </a:solidFill>
            </a:endParaRPr>
          </a:p>
          <a:p>
            <a:pPr marL="231775" lvl="2" indent="-223838" eaLnBrk="1" hangingPunct="1">
              <a:defRPr/>
            </a:pPr>
            <a:r>
              <a:rPr lang="en-GB" altLang="en-US" sz="2000" dirty="0">
                <a:solidFill>
                  <a:srgbClr val="161616"/>
                </a:solidFill>
              </a:rPr>
              <a:t>Hallett, D., Chandler, M.J., &amp; Lalonde, C.E. 2007. Aboriginal language knowledge and youth suicide. </a:t>
            </a:r>
            <a:r>
              <a:rPr lang="en-GB" altLang="en-US" sz="2000" i="1" dirty="0">
                <a:solidFill>
                  <a:srgbClr val="161616"/>
                </a:solidFill>
              </a:rPr>
              <a:t>Cognitive Development, 22</a:t>
            </a:r>
            <a:r>
              <a:rPr lang="en-GB" altLang="en-US" sz="2000" dirty="0">
                <a:solidFill>
                  <a:srgbClr val="161616"/>
                </a:solidFill>
              </a:rPr>
              <a:t>, 392-399. https://</a:t>
            </a:r>
            <a:r>
              <a:rPr lang="en-GB" altLang="en-US" sz="2000" dirty="0" err="1">
                <a:solidFill>
                  <a:srgbClr val="161616"/>
                </a:solidFill>
              </a:rPr>
              <a:t>web.uvic.ca</a:t>
            </a:r>
            <a:r>
              <a:rPr lang="en-GB" altLang="en-US" sz="2000" dirty="0">
                <a:solidFill>
                  <a:srgbClr val="161616"/>
                </a:solidFill>
              </a:rPr>
              <a:t>/~</a:t>
            </a:r>
            <a:r>
              <a:rPr lang="en-GB" altLang="en-US" sz="2000" dirty="0" err="1">
                <a:solidFill>
                  <a:srgbClr val="161616"/>
                </a:solidFill>
              </a:rPr>
              <a:t>lalonde</a:t>
            </a:r>
            <a:r>
              <a:rPr lang="en-GB" altLang="en-US" sz="2000" dirty="0">
                <a:solidFill>
                  <a:srgbClr val="161616"/>
                </a:solidFill>
              </a:rPr>
              <a:t>/manuscripts/2007CogDevt.pdf</a:t>
            </a:r>
          </a:p>
          <a:p>
            <a:pPr marL="231775" lvl="2" indent="-223838" eaLnBrk="1" hangingPunct="1">
              <a:defRPr/>
            </a:pPr>
            <a:r>
              <a:rPr lang="en-US" altLang="en-US" sz="2000" dirty="0"/>
              <a:t>Huffman, T. (2020).Transculturation theory: A Framework for understanding tribal identity and academic success. In J. </a:t>
            </a:r>
            <a:r>
              <a:rPr lang="en-US" altLang="en-US" sz="2000" dirty="0" err="1"/>
              <a:t>Reyhner</a:t>
            </a:r>
            <a:r>
              <a:rPr lang="en-US" altLang="en-US" sz="2000" dirty="0"/>
              <a:t>, J. Martin, L. Lockard &amp; W. S. Gilbert. </a:t>
            </a:r>
            <a:r>
              <a:rPr lang="en-US" altLang="en-US" sz="2000" i="1" dirty="0"/>
              <a:t>Honoring Our Students. </a:t>
            </a:r>
            <a:r>
              <a:rPr lang="en-US" altLang="en-US" sz="2000" dirty="0"/>
              <a:t>Flagstaff, AZ: Northern Arizona University. https://</a:t>
            </a:r>
            <a:r>
              <a:rPr lang="en-US" altLang="en-US" sz="2000" dirty="0" err="1"/>
              <a:t>jan.ucc.nau.edu</a:t>
            </a:r>
            <a:r>
              <a:rPr lang="en-US" altLang="en-US" sz="2000" dirty="0"/>
              <a:t>/~jar/HOS/HOS7.pdf</a:t>
            </a:r>
            <a:endParaRPr lang="en-GB" altLang="en-US" sz="2000" dirty="0">
              <a:solidFill>
                <a:srgbClr val="161616"/>
              </a:solidFill>
            </a:endParaRPr>
          </a:p>
          <a:p>
            <a:pPr marL="231775" indent="-223838">
              <a:defRPr/>
            </a:pPr>
            <a:r>
              <a:rPr lang="en-US" altLang="en-US" sz="2000" dirty="0">
                <a:solidFill>
                  <a:srgbClr val="000000"/>
                </a:solidFill>
                <a:cs typeface="Arial" panose="020B0604020202020204" pitchFamily="34" charset="0"/>
              </a:rPr>
              <a:t>Huffman, T. (2010). </a:t>
            </a:r>
            <a:r>
              <a:rPr lang="en-US" altLang="en-US" sz="2000" i="1" dirty="0">
                <a:solidFill>
                  <a:srgbClr val="000000"/>
                </a:solidFill>
                <a:cs typeface="Arial" panose="020B0604020202020204" pitchFamily="34" charset="0"/>
              </a:rPr>
              <a:t>Theoretical Perspectives on American Indian Education: Taking a New Look at Academic Success and the Achievement Gap</a:t>
            </a:r>
            <a:r>
              <a:rPr lang="en-US" altLang="en-US" sz="2000" dirty="0">
                <a:solidFill>
                  <a:srgbClr val="000000"/>
                </a:solidFill>
                <a:cs typeface="Arial" panose="020B0604020202020204" pitchFamily="34" charset="0"/>
              </a:rPr>
              <a:t>. Lanham, MD: </a:t>
            </a:r>
            <a:r>
              <a:rPr lang="en-US" altLang="en-US" sz="2000" dirty="0" err="1">
                <a:solidFill>
                  <a:srgbClr val="000000"/>
                </a:solidFill>
                <a:cs typeface="Arial" panose="020B0604020202020204" pitchFamily="34" charset="0"/>
              </a:rPr>
              <a:t>AltaMira</a:t>
            </a:r>
            <a:r>
              <a:rPr lang="en-US" altLang="en-US" sz="2000" dirty="0">
                <a:solidFill>
                  <a:srgbClr val="000000"/>
                </a:solidFill>
                <a:cs typeface="Arial" panose="020B0604020202020204" pitchFamily="34" charset="0"/>
              </a:rPr>
              <a:t> Press.</a:t>
            </a:r>
          </a:p>
          <a:p>
            <a:pPr marL="174625" indent="-169863">
              <a:defRPr/>
            </a:pPr>
            <a:r>
              <a:rPr lang="en-US" altLang="en-US" sz="2000" dirty="0"/>
              <a:t>Jackson, C. </a:t>
            </a:r>
            <a:r>
              <a:rPr lang="en-US" altLang="en-US" sz="2000" dirty="0" err="1"/>
              <a:t>Kirabo</a:t>
            </a:r>
            <a:r>
              <a:rPr lang="en-US" altLang="en-US" sz="2000" dirty="0"/>
              <a:t>. (2019). The full measure of a teacher: Using value-added to assess effects on student behavior. </a:t>
            </a:r>
            <a:r>
              <a:rPr lang="en-US" altLang="en-US" sz="2000" i="1" dirty="0"/>
              <a:t>Education Next, 19(1</a:t>
            </a:r>
            <a:r>
              <a:rPr lang="en-US" altLang="en-US" sz="2000" dirty="0"/>
              <a:t>). Retrieved from </a:t>
            </a:r>
            <a:r>
              <a:rPr lang="en-US" altLang="en-US" sz="2000" dirty="0">
                <a:hlinkClick r:id="rId3"/>
              </a:rPr>
              <a:t>https://www.educationnext.org/full-measure-of-a-teacher-using-value-added-assess-effects-student-behavior/</a:t>
            </a:r>
            <a:endParaRPr lang="en-US" altLang="en-US" sz="2000" dirty="0"/>
          </a:p>
          <a:p>
            <a:pPr marL="174625" indent="-169863">
              <a:defRPr/>
            </a:pPr>
            <a:r>
              <a:rPr lang="en-US" altLang="en-US" sz="2000" dirty="0" err="1"/>
              <a:t>Kana’iaupuni</a:t>
            </a:r>
            <a:r>
              <a:rPr lang="en-US" altLang="en-US" sz="2000" dirty="0"/>
              <a:t>, S., </a:t>
            </a:r>
            <a:r>
              <a:rPr lang="en-US" altLang="en-US" sz="2000" dirty="0" err="1"/>
              <a:t>Ledward</a:t>
            </a:r>
            <a:r>
              <a:rPr lang="en-US" altLang="en-US" sz="2000" dirty="0"/>
              <a:t>, B., &amp; Jensen, U. (2010). </a:t>
            </a:r>
            <a:r>
              <a:rPr lang="en-US" altLang="en-US" sz="2000" i="1" dirty="0"/>
              <a:t>Culture-based Education and its Relationship to Student Outcomes.</a:t>
            </a:r>
            <a:r>
              <a:rPr lang="en-US" altLang="en-US" sz="2000" dirty="0"/>
              <a:t> Honolulu: Kamehameha Schools, Research &amp; Evaluation. </a:t>
            </a:r>
            <a:r>
              <a:rPr lang="en-US" altLang="en-US" sz="2000" dirty="0">
                <a:hlinkClick r:id="rId4"/>
              </a:rPr>
              <a:t>http://www.ksbe.edu/</a:t>
            </a:r>
          </a:p>
          <a:p>
            <a:pPr marL="174625" indent="3175">
              <a:defRPr/>
            </a:pPr>
            <a:r>
              <a:rPr lang="en-US" altLang="en-US" sz="2000" dirty="0">
                <a:hlinkClick r:id="rId4"/>
              </a:rPr>
              <a:t>_assets/spi/pdfs/CBE_relationship_to_student_outcomes.pdf</a:t>
            </a:r>
            <a:endParaRPr lang="en-US" altLang="en-US" sz="2000" dirty="0"/>
          </a:p>
          <a:p>
            <a:pPr marL="230188" indent="-223838" eaLnBrk="1" hangingPunct="1">
              <a:defRPr/>
            </a:pPr>
            <a:r>
              <a:rPr lang="en-US" altLang="en-US" sz="2000" dirty="0" err="1">
                <a:cs typeface="Arial" panose="020B0604020202020204" pitchFamily="34" charset="0"/>
              </a:rPr>
              <a:t>Reyhner</a:t>
            </a:r>
            <a:r>
              <a:rPr lang="en-US" altLang="en-US" sz="2000" dirty="0">
                <a:cs typeface="Arial" panose="020B0604020202020204" pitchFamily="34" charset="0"/>
              </a:rPr>
              <a:t>, J. (2017). Affirming identity: The role of language and culture in American Indian education. </a:t>
            </a:r>
            <a:r>
              <a:rPr lang="en-US" altLang="en-US" sz="2000" i="1" dirty="0">
                <a:cs typeface="Arial" panose="020B0604020202020204" pitchFamily="34" charset="0"/>
              </a:rPr>
              <a:t>Cogent Education, 4</a:t>
            </a:r>
            <a:r>
              <a:rPr lang="en-US" altLang="en-US" sz="2000" dirty="0">
                <a:cs typeface="Arial" panose="020B0604020202020204" pitchFamily="34" charset="0"/>
              </a:rPr>
              <a:t>(1). http://</a:t>
            </a:r>
            <a:r>
              <a:rPr lang="en-US" altLang="en-US" sz="2000" dirty="0" err="1">
                <a:cs typeface="Arial" panose="020B0604020202020204" pitchFamily="34" charset="0"/>
              </a:rPr>
              <a:t>www.tandfonline.com</a:t>
            </a:r>
            <a:r>
              <a:rPr lang="en-US" altLang="en-US" sz="2000" dirty="0">
                <a:cs typeface="Arial" panose="020B0604020202020204" pitchFamily="34" charset="0"/>
              </a:rPr>
              <a:t>/</a:t>
            </a:r>
            <a:r>
              <a:rPr lang="en-US" altLang="en-US" sz="2000" dirty="0" err="1">
                <a:cs typeface="Arial" panose="020B0604020202020204" pitchFamily="34" charset="0"/>
              </a:rPr>
              <a:t>doi</a:t>
            </a:r>
            <a:r>
              <a:rPr lang="en-US" altLang="en-US" sz="2000" dirty="0">
                <a:cs typeface="Arial" panose="020B0604020202020204" pitchFamily="34" charset="0"/>
              </a:rPr>
              <a:t>/full/10.1080/2331186X.2017.1340081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a:extLst>
              <a:ext uri="{FF2B5EF4-FFF2-40B4-BE49-F238E27FC236}">
                <a16:creationId xmlns:a16="http://schemas.microsoft.com/office/drawing/2014/main" id="{FAFAFA78-A948-6A79-A1CD-339211D8E7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FE9BD31-7442-F64A-AF24-6997B73F1C4A}" type="slidenum">
              <a:rPr lang="en-US" altLang="en-US" sz="1300"/>
              <a:pPr>
                <a:spcBef>
                  <a:spcPct val="0"/>
                </a:spcBef>
                <a:buFontTx/>
                <a:buNone/>
              </a:pPr>
              <a:t>5</a:t>
            </a:fld>
            <a:endParaRPr lang="en-US" altLang="en-US" sz="1300"/>
          </a:p>
        </p:txBody>
      </p:sp>
      <p:pic>
        <p:nvPicPr>
          <p:cNvPr id="114690" name="Picture 3" descr="Underhill">
            <a:extLst>
              <a:ext uri="{FF2B5EF4-FFF2-40B4-BE49-F238E27FC236}">
                <a16:creationId xmlns:a16="http://schemas.microsoft.com/office/drawing/2014/main" id="{5CB0F0DD-3186-A1F3-0315-36E848D1C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0"/>
            <a:ext cx="462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4">
            <a:extLst>
              <a:ext uri="{FF2B5EF4-FFF2-40B4-BE49-F238E27FC236}">
                <a16:creationId xmlns:a16="http://schemas.microsoft.com/office/drawing/2014/main" id="{29916753-EAB4-5CD1-C86D-D2E8809D7211}"/>
              </a:ext>
            </a:extLst>
          </p:cNvPr>
          <p:cNvSpPr txBox="1">
            <a:spLocks noChangeArrowheads="1"/>
          </p:cNvSpPr>
          <p:nvPr/>
        </p:nvSpPr>
        <p:spPr bwMode="auto">
          <a:xfrm>
            <a:off x="152400" y="381000"/>
            <a:ext cx="43688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dirty="0"/>
              <a:t>	</a:t>
            </a:r>
            <a:r>
              <a:rPr lang="en-US" altLang="en-US" sz="3200" dirty="0"/>
              <a:t>The 1953 Navajo history book, </a:t>
            </a:r>
            <a:r>
              <a:rPr lang="en-US" altLang="en-US" sz="3200" i="1" dirty="0"/>
              <a:t>Here Come the Navaho! </a:t>
            </a:r>
            <a:r>
              <a:rPr lang="en-US" altLang="en-US" sz="3200" dirty="0"/>
              <a:t>written by an anthropologist </a:t>
            </a:r>
            <a:r>
              <a:rPr lang="en-US" altLang="ja-JP" sz="3200" dirty="0"/>
              <a:t>working for the U.S. Bureau of Indian Affairs is a good example of Navajo specific educational material that I think gives a balanced view of Navajo history.</a:t>
            </a:r>
            <a:endParaRPr lang="en-US" altLang="en-US" sz="3200" dirty="0"/>
          </a:p>
        </p:txBody>
      </p:sp>
      <p:pic>
        <p:nvPicPr>
          <p:cNvPr id="114692" name="Picture 5" descr="Underhill">
            <a:extLst>
              <a:ext uri="{FF2B5EF4-FFF2-40B4-BE49-F238E27FC236}">
                <a16:creationId xmlns:a16="http://schemas.microsoft.com/office/drawing/2014/main" id="{14392B99-576E-3904-F7DD-D97295C80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0"/>
            <a:ext cx="462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a:extLst>
              <a:ext uri="{FF2B5EF4-FFF2-40B4-BE49-F238E27FC236}">
                <a16:creationId xmlns:a16="http://schemas.microsoft.com/office/drawing/2014/main" id="{4D16E024-ED31-B0D2-6A83-7EC618A94C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12F7AE5-E85D-B940-8E37-BC97B38E4AC9}" type="slidenum">
              <a:rPr lang="en-US" altLang="en-US" sz="1300"/>
              <a:pPr/>
              <a:t>50</a:t>
            </a:fld>
            <a:endParaRPr lang="en-US" altLang="en-US" sz="1300"/>
          </a:p>
        </p:txBody>
      </p:sp>
      <p:sp>
        <p:nvSpPr>
          <p:cNvPr id="81922" name="Text Box 2">
            <a:extLst>
              <a:ext uri="{FF2B5EF4-FFF2-40B4-BE49-F238E27FC236}">
                <a16:creationId xmlns:a16="http://schemas.microsoft.com/office/drawing/2014/main" id="{D3DD64D7-DCD0-3D42-966A-B8BD40784112}"/>
              </a:ext>
            </a:extLst>
          </p:cNvPr>
          <p:cNvSpPr txBox="1">
            <a:spLocks noChangeArrowheads="1"/>
          </p:cNvSpPr>
          <p:nvPr/>
        </p:nvSpPr>
        <p:spPr bwMode="auto">
          <a:xfrm>
            <a:off x="0" y="0"/>
            <a:ext cx="9144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tabLst>
                <a:tab pos="457200" algn="l"/>
              </a:tabLst>
              <a:defRPr sz="1200">
                <a:solidFill>
                  <a:schemeClr val="tx1"/>
                </a:solidFill>
                <a:latin typeface="Arial" panose="020B0604020202020204" pitchFamily="34" charset="0"/>
                <a:ea typeface="ＭＳ Ｐゴシック" panose="020B0600070205080204" pitchFamily="34" charset="-128"/>
              </a:defRPr>
            </a:lvl1pPr>
            <a:lvl2pPr marL="742950" indent="-285750">
              <a:tabLst>
                <a:tab pos="457200" algn="l"/>
              </a:tabLst>
              <a:defRPr sz="1200">
                <a:solidFill>
                  <a:schemeClr val="tx1"/>
                </a:solidFill>
                <a:latin typeface="Arial" panose="020B0604020202020204" pitchFamily="34" charset="0"/>
                <a:ea typeface="ＭＳ Ｐゴシック" panose="020B0600070205080204" pitchFamily="34" charset="-128"/>
              </a:defRPr>
            </a:lvl2pPr>
            <a:lvl3pPr marL="1143000" indent="-228600">
              <a:tabLst>
                <a:tab pos="457200" algn="l"/>
              </a:tabLst>
              <a:defRPr sz="1200">
                <a:solidFill>
                  <a:schemeClr val="tx1"/>
                </a:solidFill>
                <a:latin typeface="Arial" panose="020B0604020202020204" pitchFamily="34" charset="0"/>
                <a:ea typeface="ＭＳ Ｐゴシック" panose="020B0600070205080204" pitchFamily="34" charset="-128"/>
              </a:defRPr>
            </a:lvl3pPr>
            <a:lvl4pPr marL="1600200" indent="-228600">
              <a:tabLst>
                <a:tab pos="457200" algn="l"/>
              </a:tabLst>
              <a:defRPr sz="1200">
                <a:solidFill>
                  <a:schemeClr val="tx1"/>
                </a:solidFill>
                <a:latin typeface="Arial" panose="020B0604020202020204" pitchFamily="34" charset="0"/>
                <a:ea typeface="ＭＳ Ｐゴシック" panose="020B0600070205080204" pitchFamily="34" charset="-128"/>
              </a:defRPr>
            </a:lvl4pPr>
            <a:lvl5pPr marL="2057400" indent="-228600">
              <a:tabLst>
                <a:tab pos="457200" algn="l"/>
              </a:tabLst>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57200" algn="l"/>
              </a:tabLst>
              <a:defRPr sz="12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Jon. (2017). </a:t>
            </a:r>
            <a:r>
              <a:rPr lang="en-US" altLang="en-US" sz="2000" i="1" dirty="0">
                <a:solidFill>
                  <a:srgbClr val="161616"/>
                </a:solidFill>
                <a:cs typeface="Arial" panose="020B0604020202020204" pitchFamily="34" charset="0"/>
              </a:rPr>
              <a:t>American Indian Education: A History </a:t>
            </a:r>
            <a:r>
              <a:rPr lang="en-US" altLang="en-US" sz="2000" dirty="0">
                <a:solidFill>
                  <a:srgbClr val="161616"/>
                </a:solidFill>
                <a:cs typeface="Arial" panose="020B0604020202020204" pitchFamily="34" charset="0"/>
              </a:rPr>
              <a:t>(2</a:t>
            </a:r>
            <a:r>
              <a:rPr lang="en-US" altLang="en-US" sz="2000" baseline="30000" dirty="0">
                <a:solidFill>
                  <a:srgbClr val="161616"/>
                </a:solidFill>
                <a:cs typeface="Arial" panose="020B0604020202020204" pitchFamily="34" charset="0"/>
              </a:rPr>
              <a:t>nd</a:t>
            </a:r>
            <a:r>
              <a:rPr lang="en-US" altLang="en-US" sz="2000" dirty="0">
                <a:solidFill>
                  <a:srgbClr val="161616"/>
                </a:solidFill>
                <a:cs typeface="Arial" panose="020B0604020202020204" pitchFamily="34" charset="0"/>
              </a:rPr>
              <a:t> ed.). </a:t>
            </a:r>
            <a:r>
              <a:rPr lang="en-US" altLang="en-US" sz="2000">
                <a:solidFill>
                  <a:srgbClr val="161616"/>
                </a:solidFill>
                <a:cs typeface="Arial" panose="020B0604020202020204" pitchFamily="34" charset="0"/>
              </a:rPr>
              <a:t>Norman, OK: University of Oklahoma Press.</a:t>
            </a:r>
          </a:p>
          <a:p>
            <a:pPr eaLnBrk="1" hangingPunct="1">
              <a:defRPr/>
            </a:pPr>
            <a:r>
              <a:rPr lang="en-US" altLang="en-US" sz="2000"/>
              <a:t>Reyhner</a:t>
            </a:r>
            <a:r>
              <a:rPr lang="en-US" altLang="en-US" sz="2000" dirty="0"/>
              <a:t>, J. (Ed.). (2015). </a:t>
            </a:r>
            <a:r>
              <a:rPr lang="en-US" altLang="en-US" sz="2000" i="1" dirty="0"/>
              <a:t>Teaching Indigenous Students: Honoring Place, Community and Culture</a:t>
            </a:r>
            <a:r>
              <a:rPr lang="en-US" altLang="en-US" sz="2000" dirty="0"/>
              <a:t>. Norman, OK: University of Oklahoma Press.</a:t>
            </a:r>
          </a:p>
          <a:p>
            <a:pPr eaLnBrk="1" hangingPunct="1"/>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 Martin, J., Lockard, L., &amp; Gilbert, W.S. (eds.) (2013). </a:t>
            </a:r>
            <a:r>
              <a:rPr lang="en-US" altLang="en-US" sz="2000" i="1" dirty="0">
                <a:solidFill>
                  <a:srgbClr val="161616"/>
                </a:solidFill>
                <a:cs typeface="Arial" panose="020B0604020202020204" pitchFamily="34" charset="0"/>
              </a:rPr>
              <a:t>Honoring Our Children. Culturally Appropriate Approaches for Teaching Indigenous Students.</a:t>
            </a:r>
            <a:r>
              <a:rPr lang="en-US" altLang="en-US" sz="2000" dirty="0">
                <a:solidFill>
                  <a:srgbClr val="161616"/>
                </a:solidFill>
                <a:cs typeface="Arial" panose="020B0604020202020204" pitchFamily="34" charset="0"/>
              </a:rPr>
              <a:t> Flagstaff, AZ: Northern Arizona University. https://</a:t>
            </a:r>
            <a:r>
              <a:rPr lang="en-US" altLang="en-US" sz="2000" dirty="0" err="1">
                <a:solidFill>
                  <a:srgbClr val="161616"/>
                </a:solidFill>
                <a:cs typeface="Arial" panose="020B0604020202020204" pitchFamily="34" charset="0"/>
              </a:rPr>
              <a:t>jan.ucc.nau.edu</a:t>
            </a:r>
            <a:r>
              <a:rPr lang="en-US" altLang="en-US" sz="2000" dirty="0">
                <a:solidFill>
                  <a:srgbClr val="161616"/>
                </a:solidFill>
                <a:cs typeface="Arial" panose="020B0604020202020204" pitchFamily="34" charset="0"/>
              </a:rPr>
              <a:t>/~jar/HOC/</a:t>
            </a:r>
          </a:p>
          <a:p>
            <a:pPr eaLnBrk="1" hangingPunct="1"/>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 Gilbert, W.S., &amp; Lockard, L. (eds.). (2011).</a:t>
            </a:r>
            <a:r>
              <a:rPr lang="en-US" altLang="en-US" sz="2000" b="1" i="1" dirty="0">
                <a:solidFill>
                  <a:srgbClr val="161616"/>
                </a:solidFill>
                <a:cs typeface="Arial" panose="020B0604020202020204" pitchFamily="34" charset="0"/>
              </a:rPr>
              <a:t> </a:t>
            </a:r>
            <a:r>
              <a:rPr lang="en-US" altLang="en-US" sz="2000" i="1" dirty="0">
                <a:solidFill>
                  <a:srgbClr val="161616"/>
                </a:solidFill>
                <a:cs typeface="Arial" panose="020B0604020202020204" pitchFamily="34" charset="0"/>
              </a:rPr>
              <a:t>Honoring Our Heritage. Culturally Appropriate Approaches for Teaching Indigenous Students. </a:t>
            </a:r>
            <a:r>
              <a:rPr lang="en-US" altLang="en-US" sz="2000" dirty="0">
                <a:solidFill>
                  <a:srgbClr val="161616"/>
                </a:solidFill>
                <a:cs typeface="Arial" panose="020B0604020202020204" pitchFamily="34" charset="0"/>
              </a:rPr>
              <a:t>Flagstaff, AZ: Northern Arizona University. https://</a:t>
            </a:r>
            <a:r>
              <a:rPr lang="en-US" altLang="en-US" sz="2000" dirty="0" err="1">
                <a:solidFill>
                  <a:srgbClr val="161616"/>
                </a:solidFill>
                <a:cs typeface="Arial" panose="020B0604020202020204" pitchFamily="34" charset="0"/>
              </a:rPr>
              <a:t>jan.ucc.nau.edu</a:t>
            </a:r>
            <a:r>
              <a:rPr lang="en-US" altLang="en-US" sz="2000" dirty="0">
                <a:solidFill>
                  <a:srgbClr val="161616"/>
                </a:solidFill>
                <a:cs typeface="Arial" panose="020B0604020202020204" pitchFamily="34" charset="0"/>
              </a:rPr>
              <a:t>/~jar/HOH/</a:t>
            </a:r>
            <a:endParaRPr lang="en-US" altLang="en-US" sz="2000" b="1" i="1" dirty="0">
              <a:solidFill>
                <a:srgbClr val="161616"/>
              </a:solidFill>
              <a:cs typeface="Arial" panose="020B0604020202020204" pitchFamily="34" charset="0"/>
            </a:endParaRPr>
          </a:p>
          <a:p>
            <a:r>
              <a:rPr lang="en-US" altLang="en-US" sz="2000" dirty="0">
                <a:solidFill>
                  <a:srgbClr val="161616"/>
                </a:solidFill>
                <a:cs typeface="Arial" panose="020B0604020202020204" pitchFamily="34" charset="0"/>
              </a:rPr>
              <a:t>Singh, N. K., &amp; </a:t>
            </a:r>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J. (2013). Indigenous knowledge and pedagogy for Indigenous children. In J. </a:t>
            </a:r>
            <a:r>
              <a:rPr lang="en-US" altLang="en-US" sz="2000" dirty="0" err="1">
                <a:solidFill>
                  <a:srgbClr val="161616"/>
                </a:solidFill>
                <a:cs typeface="Arial" panose="020B0604020202020204" pitchFamily="34" charset="0"/>
              </a:rPr>
              <a:t>Reyhner</a:t>
            </a:r>
            <a:r>
              <a:rPr lang="en-US" altLang="en-US" sz="2000" dirty="0">
                <a:solidFill>
                  <a:srgbClr val="161616"/>
                </a:solidFill>
                <a:cs typeface="Arial" panose="020B0604020202020204" pitchFamily="34" charset="0"/>
              </a:rPr>
              <a:t>, Martin, L. Lockard &amp; W.S. Gilbert (Eds.), </a:t>
            </a:r>
            <a:r>
              <a:rPr lang="en-US" altLang="en-US" sz="2000" i="1" dirty="0">
                <a:solidFill>
                  <a:srgbClr val="161616"/>
                </a:solidFill>
                <a:cs typeface="Arial" panose="020B0604020202020204" pitchFamily="34" charset="0"/>
              </a:rPr>
              <a:t>Honoring Our Children: Culturally Appropriate Approaches for Teaching Indigenous Students </a:t>
            </a:r>
            <a:r>
              <a:rPr lang="en-US" altLang="en-US" sz="2000" dirty="0">
                <a:solidFill>
                  <a:srgbClr val="161616"/>
                </a:solidFill>
                <a:cs typeface="Arial" panose="020B0604020202020204" pitchFamily="34" charset="0"/>
              </a:rPr>
              <a:t>(pp. 37-52). Flagstaff, AZ: Northern Arizona University. https://</a:t>
            </a:r>
            <a:r>
              <a:rPr lang="en-US" altLang="en-US" sz="2000" dirty="0" err="1">
                <a:solidFill>
                  <a:srgbClr val="161616"/>
                </a:solidFill>
                <a:cs typeface="Arial" panose="020B0604020202020204" pitchFamily="34" charset="0"/>
              </a:rPr>
              <a:t>jan.ucc.nau.edu</a:t>
            </a:r>
            <a:r>
              <a:rPr lang="en-US" altLang="en-US" sz="2000" dirty="0">
                <a:solidFill>
                  <a:srgbClr val="161616"/>
                </a:solidFill>
                <a:cs typeface="Arial" panose="020B0604020202020204" pitchFamily="34" charset="0"/>
              </a:rPr>
              <a:t>/~jar/HOC/HOC-4.pdf</a:t>
            </a:r>
          </a:p>
          <a:p>
            <a:pPr eaLnBrk="1" hangingPunct="1">
              <a:defRPr/>
            </a:pPr>
            <a:endParaRPr lang="en-US" altLang="en-US" sz="2000" dirty="0">
              <a:solidFill>
                <a:srgbClr val="161616"/>
              </a:solidFill>
              <a:cs typeface="Arial" panose="020B0604020202020204" pitchFamily="34" charset="0"/>
            </a:endParaRPr>
          </a:p>
          <a:p>
            <a:pPr eaLnBrk="1" hangingPunct="1">
              <a:defRPr/>
            </a:pPr>
            <a:endParaRPr lang="en-US" altLang="en-US" sz="2000" dirty="0">
              <a:solidFill>
                <a:srgbClr val="161616"/>
              </a:solidFill>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3">
            <a:extLst>
              <a:ext uri="{FF2B5EF4-FFF2-40B4-BE49-F238E27FC236}">
                <a16:creationId xmlns:a16="http://schemas.microsoft.com/office/drawing/2014/main" id="{D897C9E7-9E22-B3F9-1B8A-0F9E864954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7BEDF1A-2A61-E141-AD6E-9FE91C405171}" type="slidenum">
              <a:rPr lang="en-US" altLang="en-US" sz="1300"/>
              <a:pPr>
                <a:spcBef>
                  <a:spcPct val="0"/>
                </a:spcBef>
                <a:buFontTx/>
                <a:buNone/>
              </a:pPr>
              <a:t>6</a:t>
            </a:fld>
            <a:endParaRPr lang="en-US" altLang="en-US" sz="1300"/>
          </a:p>
        </p:txBody>
      </p:sp>
      <p:sp>
        <p:nvSpPr>
          <p:cNvPr id="112642" name="Text Box 2">
            <a:extLst>
              <a:ext uri="{FF2B5EF4-FFF2-40B4-BE49-F238E27FC236}">
                <a16:creationId xmlns:a16="http://schemas.microsoft.com/office/drawing/2014/main" id="{5ED8C82E-9DBA-746E-202B-F515BFF1908A}"/>
              </a:ext>
            </a:extLst>
          </p:cNvPr>
          <p:cNvSpPr txBox="1">
            <a:spLocks noChangeArrowheads="1"/>
          </p:cNvSpPr>
          <p:nvPr/>
        </p:nvSpPr>
        <p:spPr bwMode="auto">
          <a:xfrm>
            <a:off x="0" y="609600"/>
            <a:ext cx="38862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dirty="0"/>
              <a:t>	</a:t>
            </a:r>
            <a:r>
              <a:rPr lang="en-US" altLang="en-US" sz="2800" dirty="0"/>
              <a:t> Navajo students learn about their history and culture at Rough Rock Demonstration School, the first US. Indian-controlled school in modern times founded in 1966.</a:t>
            </a:r>
          </a:p>
          <a:p>
            <a:pPr eaLnBrk="1" hangingPunct="1">
              <a:spcBef>
                <a:spcPct val="0"/>
              </a:spcBef>
              <a:buFontTx/>
              <a:buNone/>
            </a:pPr>
            <a:r>
              <a:rPr lang="en-US" altLang="en-US" sz="2800" dirty="0"/>
              <a:t>	Rough Rock published a variety of Navajo specific curriculum material.</a:t>
            </a:r>
          </a:p>
        </p:txBody>
      </p:sp>
      <p:pic>
        <p:nvPicPr>
          <p:cNvPr id="112643" name="Picture 3" descr="NavajoHistory">
            <a:extLst>
              <a:ext uri="{FF2B5EF4-FFF2-40B4-BE49-F238E27FC236}">
                <a16:creationId xmlns:a16="http://schemas.microsoft.com/office/drawing/2014/main" id="{9A15E0F3-B170-EE17-9C71-2959686FE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0ECB3A-607D-22E9-C570-E813153E1FC4}"/>
              </a:ext>
            </a:extLst>
          </p:cNvPr>
          <p:cNvSpPr>
            <a:spLocks noGrp="1"/>
          </p:cNvSpPr>
          <p:nvPr>
            <p:ph type="sldNum" sz="quarter" idx="12"/>
          </p:nvPr>
        </p:nvSpPr>
        <p:spPr/>
        <p:txBody>
          <a:bodyPr/>
          <a:lstStyle/>
          <a:p>
            <a:fld id="{979DF004-8F47-E14A-B47E-94BF80D12BE5}" type="slidenum">
              <a:rPr lang="en-US" altLang="en-US" smtClean="0"/>
              <a:pPr/>
              <a:t>7</a:t>
            </a:fld>
            <a:endParaRPr lang="en-US" altLang="en-US"/>
          </a:p>
        </p:txBody>
      </p:sp>
      <p:pic>
        <p:nvPicPr>
          <p:cNvPr id="4" name="Picture 3">
            <a:extLst>
              <a:ext uri="{FF2B5EF4-FFF2-40B4-BE49-F238E27FC236}">
                <a16:creationId xmlns:a16="http://schemas.microsoft.com/office/drawing/2014/main" id="{6B26708E-6D73-D8EB-6964-EF5395EF3AAC}"/>
              </a:ext>
            </a:extLst>
          </p:cNvPr>
          <p:cNvPicPr>
            <a:picLocks noChangeAspect="1"/>
          </p:cNvPicPr>
          <p:nvPr/>
        </p:nvPicPr>
        <p:blipFill>
          <a:blip r:embed="rId2"/>
          <a:stretch>
            <a:fillRect/>
          </a:stretch>
        </p:blipFill>
        <p:spPr>
          <a:xfrm>
            <a:off x="4645152" y="0"/>
            <a:ext cx="4498848" cy="6858000"/>
          </a:xfrm>
          <a:prstGeom prst="rect">
            <a:avLst/>
          </a:prstGeom>
        </p:spPr>
      </p:pic>
      <p:sp>
        <p:nvSpPr>
          <p:cNvPr id="5" name="TextBox 4">
            <a:extLst>
              <a:ext uri="{FF2B5EF4-FFF2-40B4-BE49-F238E27FC236}">
                <a16:creationId xmlns:a16="http://schemas.microsoft.com/office/drawing/2014/main" id="{D3AA3611-4F67-A0B3-93F5-8225B05C0A99}"/>
              </a:ext>
            </a:extLst>
          </p:cNvPr>
          <p:cNvSpPr txBox="1"/>
          <p:nvPr/>
        </p:nvSpPr>
        <p:spPr>
          <a:xfrm>
            <a:off x="152400" y="914400"/>
            <a:ext cx="4419600" cy="3539430"/>
          </a:xfrm>
          <a:prstGeom prst="rect">
            <a:avLst/>
          </a:prstGeom>
          <a:noFill/>
        </p:spPr>
        <p:txBody>
          <a:bodyPr wrap="square" rtlCol="0">
            <a:spAutoFit/>
          </a:bodyPr>
          <a:lstStyle/>
          <a:p>
            <a:r>
              <a:rPr lang="en-US" sz="2800" dirty="0"/>
              <a:t>	</a:t>
            </a:r>
            <a:r>
              <a:rPr lang="en-US" sz="3200" dirty="0"/>
              <a:t>Navajo students need to learn Navajo history to understand the where the Navajo Nation stands today in regard to exercising sovereignty.</a:t>
            </a:r>
          </a:p>
        </p:txBody>
      </p:sp>
    </p:spTree>
    <p:extLst>
      <p:ext uri="{BB962C8B-B14F-4D97-AF65-F5344CB8AC3E}">
        <p14:creationId xmlns:p14="http://schemas.microsoft.com/office/powerpoint/2010/main" val="835634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1">
            <a:extLst>
              <a:ext uri="{FF2B5EF4-FFF2-40B4-BE49-F238E27FC236}">
                <a16:creationId xmlns:a16="http://schemas.microsoft.com/office/drawing/2014/main" id="{9DBDCDB0-3F7C-A867-2C0D-807B77B61D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651E9CF1-2726-7B48-9567-99C7E196DC26}" type="slidenum">
              <a:rPr lang="en-US" altLang="en-US" sz="1300"/>
              <a:pPr/>
              <a:t>8</a:t>
            </a:fld>
            <a:endParaRPr lang="en-US" altLang="en-US" sz="1300"/>
          </a:p>
        </p:txBody>
      </p:sp>
      <p:pic>
        <p:nvPicPr>
          <p:cNvPr id="17410" name="Picture 2">
            <a:extLst>
              <a:ext uri="{FF2B5EF4-FFF2-40B4-BE49-F238E27FC236}">
                <a16:creationId xmlns:a16="http://schemas.microsoft.com/office/drawing/2014/main" id="{F5E40A9F-502D-4730-F93A-712E4C6C09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75"/>
            <a:ext cx="450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9DED061A-175C-894F-366E-1CB2D731EBB7}"/>
              </a:ext>
            </a:extLst>
          </p:cNvPr>
          <p:cNvSpPr txBox="1">
            <a:spLocks noChangeArrowheads="1"/>
          </p:cNvSpPr>
          <p:nvPr/>
        </p:nvSpPr>
        <p:spPr bwMode="auto">
          <a:xfrm>
            <a:off x="4635500" y="533400"/>
            <a:ext cx="45085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sz="3200" dirty="0"/>
              <a:t>	There is much to learn from examining the history of America Indian education, both from the many things schools did wrong as well as from those things that worked in regard to their curriculum and empowered students to exercise sovereignty.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a:extLst>
              <a:ext uri="{FF2B5EF4-FFF2-40B4-BE49-F238E27FC236}">
                <a16:creationId xmlns:a16="http://schemas.microsoft.com/office/drawing/2014/main" id="{F3BDC28F-6D56-8C41-9DE7-CCB69E734A6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4363">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557213" indent="-214313" defTabSz="614363">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857250" indent="-171450" defTabSz="614363">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200150" indent="-171450" defTabSz="614363">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1543050" indent="-171450" defTabSz="614363">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0002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4574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29146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371850" indent="-171450" defTabSz="6143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0D3B503-AA07-1C42-B424-47B20AD30582}" type="slidenum">
              <a:rPr lang="en-US" altLang="en-US" sz="900"/>
              <a:pPr>
                <a:spcBef>
                  <a:spcPct val="0"/>
                </a:spcBef>
                <a:buFontTx/>
                <a:buNone/>
              </a:pPr>
              <a:t>9</a:t>
            </a:fld>
            <a:endParaRPr lang="en-US" altLang="en-US" sz="900"/>
          </a:p>
        </p:txBody>
      </p:sp>
      <p:sp>
        <p:nvSpPr>
          <p:cNvPr id="25602" name="Text Box 2">
            <a:extLst>
              <a:ext uri="{FF2B5EF4-FFF2-40B4-BE49-F238E27FC236}">
                <a16:creationId xmlns:a16="http://schemas.microsoft.com/office/drawing/2014/main" id="{070BBE32-D8F7-DE45-AFD5-EA0C54796962}"/>
              </a:ext>
            </a:extLst>
          </p:cNvPr>
          <p:cNvSpPr txBox="1">
            <a:spLocks noChangeArrowheads="1"/>
          </p:cNvSpPr>
          <p:nvPr/>
        </p:nvSpPr>
        <p:spPr bwMode="auto">
          <a:xfrm>
            <a:off x="0" y="0"/>
            <a:ext cx="70072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buFontTx/>
              <a:buNone/>
              <a:defRPr/>
            </a:pPr>
            <a:r>
              <a:rPr lang="en-US" altLang="x-none" sz="2100" dirty="0">
                <a:solidFill>
                  <a:schemeClr val="bg2">
                    <a:lumMod val="50000"/>
                  </a:schemeClr>
                </a:solidFill>
              </a:rPr>
              <a:t>	</a:t>
            </a:r>
            <a:r>
              <a:rPr lang="en-US" altLang="x-none" sz="2800" dirty="0">
                <a:solidFill>
                  <a:schemeClr val="bg2">
                    <a:lumMod val="50000"/>
                  </a:schemeClr>
                </a:solidFill>
              </a:rPr>
              <a:t>Dr. Terry Huffman spent decades studying American Indian students as well as classroom teachers and school administrators. His work points to the importance of American Indian student identity and </a:t>
            </a:r>
            <a:r>
              <a:rPr lang="en-US" altLang="x-none" sz="2800" b="1" dirty="0">
                <a:solidFill>
                  <a:schemeClr val="bg2">
                    <a:lumMod val="50000"/>
                  </a:schemeClr>
                </a:solidFill>
              </a:rPr>
              <a:t>tribal strengths</a:t>
            </a:r>
            <a:r>
              <a:rPr lang="en-US" altLang="x-none" sz="2800" dirty="0">
                <a:solidFill>
                  <a:schemeClr val="bg2">
                    <a:lumMod val="50000"/>
                  </a:schemeClr>
                </a:solidFill>
              </a:rPr>
              <a:t>, which are too often ignored or even devalued by policy makers and teachers.</a:t>
            </a:r>
            <a:r>
              <a:rPr lang="en-US" sz="2800" dirty="0">
                <a:solidFill>
                  <a:schemeClr val="bg2">
                    <a:lumMod val="50000"/>
                  </a:schemeClr>
                </a:solidFill>
              </a:rPr>
              <a:t> </a:t>
            </a:r>
            <a:endParaRPr lang="en-US" altLang="x-none" sz="2100" dirty="0">
              <a:solidFill>
                <a:schemeClr val="bg2">
                  <a:lumMod val="50000"/>
                </a:schemeClr>
              </a:solidFill>
            </a:endParaRPr>
          </a:p>
        </p:txBody>
      </p:sp>
      <p:pic>
        <p:nvPicPr>
          <p:cNvPr id="19459" name="Picture 1">
            <a:extLst>
              <a:ext uri="{FF2B5EF4-FFF2-40B4-BE49-F238E27FC236}">
                <a16:creationId xmlns:a16="http://schemas.microsoft.com/office/drawing/2014/main" id="{B1B1A130-1869-F4CC-2743-F609F22DA6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7225" y="0"/>
            <a:ext cx="2182813"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89F2E4C-EDED-6E4A-8F56-C5492BF50B75}"/>
              </a:ext>
            </a:extLst>
          </p:cNvPr>
          <p:cNvSpPr txBox="1"/>
          <p:nvPr/>
        </p:nvSpPr>
        <p:spPr>
          <a:xfrm>
            <a:off x="0" y="3886200"/>
            <a:ext cx="9190038" cy="2678113"/>
          </a:xfrm>
          <a:prstGeom prst="rect">
            <a:avLst/>
          </a:prstGeom>
          <a:noFill/>
        </p:spPr>
        <p:txBody>
          <a:bodyPr>
            <a:spAutoFit/>
          </a:bodyPr>
          <a:lstStyle/>
          <a:p>
            <a:pPr>
              <a:defRPr/>
            </a:pPr>
            <a:r>
              <a:rPr lang="en-US" sz="2800" dirty="0">
                <a:solidFill>
                  <a:schemeClr val="bg2">
                    <a:lumMod val="50000"/>
                  </a:schemeClr>
                </a:solidFill>
                <a:latin typeface="Arial" charset="0"/>
                <a:ea typeface="ＭＳ Ｐゴシック" charset="-128"/>
              </a:rPr>
              <a:t>	A  principal Huffman interviewed lamented</a:t>
            </a:r>
          </a:p>
          <a:p>
            <a:pPr>
              <a:defRPr/>
            </a:pPr>
            <a:r>
              <a:rPr lang="en-US" sz="2800" dirty="0">
                <a:solidFill>
                  <a:schemeClr val="bg2">
                    <a:lumMod val="50000"/>
                  </a:schemeClr>
                </a:solidFill>
                <a:latin typeface="Arial" charset="0"/>
                <a:ea typeface="ＭＳ Ｐゴシック" charset="-128"/>
              </a:rPr>
              <a:t>“We are leaving the child behind because we have forgotten teaching styles and, like I said, the language and the culture. That has all been put on the back burner when they should actually be up front” (Huffman, 2013, p. 95).</a:t>
            </a:r>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EDF2F8"/>
      </a:lt1>
      <a:dk2>
        <a:srgbClr val="000000"/>
      </a:dk2>
      <a:lt2>
        <a:srgbClr val="969696"/>
      </a:lt2>
      <a:accent1>
        <a:srgbClr val="FFFFFF"/>
      </a:accent1>
      <a:accent2>
        <a:srgbClr val="8DC6FF"/>
      </a:accent2>
      <a:accent3>
        <a:srgbClr val="F4F7FB"/>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DCF5F8"/>
    </a:lt1>
    <a:dk2>
      <a:srgbClr val="000000"/>
    </a:dk2>
    <a:lt2>
      <a:srgbClr val="969696"/>
    </a:lt2>
    <a:accent1>
      <a:srgbClr val="FFFFFF"/>
    </a:accent1>
    <a:accent2>
      <a:srgbClr val="8DC6FF"/>
    </a:accent2>
    <a:accent3>
      <a:srgbClr val="EBF9FB"/>
    </a:accent3>
    <a:accent4>
      <a:srgbClr val="000000"/>
    </a:accent4>
    <a:accent5>
      <a:srgbClr val="FFFFFF"/>
    </a:accent5>
    <a:accent6>
      <a:srgbClr val="7FB3E7"/>
    </a:accent6>
    <a:hlink>
      <a:srgbClr val="0066CC"/>
    </a:hlink>
    <a:folHlink>
      <a:srgbClr val="00A800"/>
    </a:folHlink>
  </a:clrScheme>
</a:themeOverride>
</file>

<file path=docProps/app.xml><?xml version="1.0" encoding="utf-8"?>
<Properties xmlns="http://schemas.openxmlformats.org/officeDocument/2006/extended-properties" xmlns:vt="http://schemas.openxmlformats.org/officeDocument/2006/docPropsVTypes">
  <TotalTime>5388</TotalTime>
  <Words>2987</Words>
  <Application>Microsoft Macintosh PowerPoint</Application>
  <PresentationFormat>Letter Paper (8.5x11 in)</PresentationFormat>
  <Paragraphs>201</Paragraphs>
  <Slides>50</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Arial Narrow</vt:lpstr>
      <vt:lpstr>Calibri</vt:lpstr>
      <vt:lpstr>Default Design</vt:lpstr>
      <vt:lpstr> Improving American Indian Education Through Culturally Responsive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Arizona University</dc:title>
  <dc:creator>Karen Appleby</dc:creator>
  <cp:lastModifiedBy>Microsoft Office User</cp:lastModifiedBy>
  <cp:revision>713</cp:revision>
  <cp:lastPrinted>2015-03-18T20:48:16Z</cp:lastPrinted>
  <dcterms:created xsi:type="dcterms:W3CDTF">2010-09-08T15:52:46Z</dcterms:created>
  <dcterms:modified xsi:type="dcterms:W3CDTF">2022-06-16T22:23:00Z</dcterms:modified>
</cp:coreProperties>
</file>